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59" r:id="rId3"/>
    <p:sldId id="305" r:id="rId4"/>
    <p:sldId id="260" r:id="rId5"/>
    <p:sldId id="257" r:id="rId6"/>
    <p:sldId id="306" r:id="rId7"/>
    <p:sldId id="269" r:id="rId8"/>
    <p:sldId id="320" r:id="rId9"/>
    <p:sldId id="321" r:id="rId10"/>
    <p:sldId id="307" r:id="rId11"/>
    <p:sldId id="301" r:id="rId12"/>
    <p:sldId id="272" r:id="rId13"/>
    <p:sldId id="310" r:id="rId14"/>
    <p:sldId id="322" r:id="rId15"/>
    <p:sldId id="311" r:id="rId16"/>
    <p:sldId id="312" r:id="rId17"/>
    <p:sldId id="323" r:id="rId18"/>
    <p:sldId id="326" r:id="rId19"/>
    <p:sldId id="313" r:id="rId20"/>
    <p:sldId id="279" r:id="rId21"/>
    <p:sldId id="308" r:id="rId22"/>
    <p:sldId id="314" r:id="rId23"/>
    <p:sldId id="328" r:id="rId24"/>
    <p:sldId id="329" r:id="rId25"/>
    <p:sldId id="330" r:id="rId26"/>
    <p:sldId id="331" r:id="rId27"/>
    <p:sldId id="292" r:id="rId28"/>
    <p:sldId id="293" r:id="rId29"/>
    <p:sldId id="294" r:id="rId30"/>
    <p:sldId id="319" r:id="rId31"/>
    <p:sldId id="318" r:id="rId32"/>
    <p:sldId id="317" r:id="rId33"/>
  </p:sldIdLst>
  <p:sldSz cx="6858000" cy="9144000" type="letter"/>
  <p:notesSz cx="9313863" cy="6858000"/>
  <p:defaultTextStyle>
    <a:defPPr>
      <a:defRPr lang="en-US"/>
    </a:defPPr>
    <a:lvl1pPr algn="l" rtl="0" fontAlgn="base">
      <a:spcBef>
        <a:spcPct val="0"/>
      </a:spcBef>
      <a:spcAft>
        <a:spcPct val="0"/>
      </a:spcAft>
      <a:defRPr sz="2400" kern="1200">
        <a:solidFill>
          <a:schemeClr val="tx1"/>
        </a:solidFill>
        <a:latin typeface="Times New Roman" pitchFamily="-65" charset="0"/>
        <a:ea typeface="+mn-ea"/>
        <a:cs typeface="+mn-cs"/>
      </a:defRPr>
    </a:lvl1pPr>
    <a:lvl2pPr marL="457200" algn="l" rtl="0" fontAlgn="base">
      <a:spcBef>
        <a:spcPct val="0"/>
      </a:spcBef>
      <a:spcAft>
        <a:spcPct val="0"/>
      </a:spcAft>
      <a:defRPr sz="2400" kern="1200">
        <a:solidFill>
          <a:schemeClr val="tx1"/>
        </a:solidFill>
        <a:latin typeface="Times New Roman" pitchFamily="-65" charset="0"/>
        <a:ea typeface="+mn-ea"/>
        <a:cs typeface="+mn-cs"/>
      </a:defRPr>
    </a:lvl2pPr>
    <a:lvl3pPr marL="914400" algn="l" rtl="0" fontAlgn="base">
      <a:spcBef>
        <a:spcPct val="0"/>
      </a:spcBef>
      <a:spcAft>
        <a:spcPct val="0"/>
      </a:spcAft>
      <a:defRPr sz="2400" kern="1200">
        <a:solidFill>
          <a:schemeClr val="tx1"/>
        </a:solidFill>
        <a:latin typeface="Times New Roman" pitchFamily="-65" charset="0"/>
        <a:ea typeface="+mn-ea"/>
        <a:cs typeface="+mn-cs"/>
      </a:defRPr>
    </a:lvl3pPr>
    <a:lvl4pPr marL="1371600" algn="l" rtl="0" fontAlgn="base">
      <a:spcBef>
        <a:spcPct val="0"/>
      </a:spcBef>
      <a:spcAft>
        <a:spcPct val="0"/>
      </a:spcAft>
      <a:defRPr sz="2400" kern="1200">
        <a:solidFill>
          <a:schemeClr val="tx1"/>
        </a:solidFill>
        <a:latin typeface="Times New Roman" pitchFamily="-65" charset="0"/>
        <a:ea typeface="+mn-ea"/>
        <a:cs typeface="+mn-cs"/>
      </a:defRPr>
    </a:lvl4pPr>
    <a:lvl5pPr marL="1828800" algn="l" rtl="0" fontAlgn="base">
      <a:spcBef>
        <a:spcPct val="0"/>
      </a:spcBef>
      <a:spcAft>
        <a:spcPct val="0"/>
      </a:spcAft>
      <a:defRPr sz="2400" kern="1200">
        <a:solidFill>
          <a:schemeClr val="tx1"/>
        </a:solidFill>
        <a:latin typeface="Times New Roman" pitchFamily="-65" charset="0"/>
        <a:ea typeface="+mn-ea"/>
        <a:cs typeface="+mn-cs"/>
      </a:defRPr>
    </a:lvl5pPr>
    <a:lvl6pPr marL="2286000" algn="l" defTabSz="457200" rtl="0" eaLnBrk="1" latinLnBrk="0" hangingPunct="1">
      <a:defRPr sz="2400" kern="1200">
        <a:solidFill>
          <a:schemeClr val="tx1"/>
        </a:solidFill>
        <a:latin typeface="Times New Roman" pitchFamily="-65" charset="0"/>
        <a:ea typeface="+mn-ea"/>
        <a:cs typeface="+mn-cs"/>
      </a:defRPr>
    </a:lvl6pPr>
    <a:lvl7pPr marL="2743200" algn="l" defTabSz="457200" rtl="0" eaLnBrk="1" latinLnBrk="0" hangingPunct="1">
      <a:defRPr sz="2400" kern="1200">
        <a:solidFill>
          <a:schemeClr val="tx1"/>
        </a:solidFill>
        <a:latin typeface="Times New Roman" pitchFamily="-65" charset="0"/>
        <a:ea typeface="+mn-ea"/>
        <a:cs typeface="+mn-cs"/>
      </a:defRPr>
    </a:lvl7pPr>
    <a:lvl8pPr marL="3200400" algn="l" defTabSz="457200" rtl="0" eaLnBrk="1" latinLnBrk="0" hangingPunct="1">
      <a:defRPr sz="2400" kern="1200">
        <a:solidFill>
          <a:schemeClr val="tx1"/>
        </a:solidFill>
        <a:latin typeface="Times New Roman" pitchFamily="-65" charset="0"/>
        <a:ea typeface="+mn-ea"/>
        <a:cs typeface="+mn-cs"/>
      </a:defRPr>
    </a:lvl8pPr>
    <a:lvl9pPr marL="3657600" algn="l" defTabSz="457200" rtl="0" eaLnBrk="1" latinLnBrk="0" hangingPunct="1">
      <a:defRPr sz="2400" kern="1200">
        <a:solidFill>
          <a:schemeClr val="tx1"/>
        </a:solidFill>
        <a:latin typeface="Times New Roman"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3" autoAdjust="0"/>
    <p:restoredTop sz="90929"/>
  </p:normalViewPr>
  <p:slideViewPr>
    <p:cSldViewPr showGuides="1">
      <p:cViewPr>
        <p:scale>
          <a:sx n="66" d="100"/>
          <a:sy n="66" d="100"/>
        </p:scale>
        <p:origin x="-2592" y="128"/>
      </p:cViewPr>
      <p:guideLst>
        <p:guide orient="horz" pos="2880"/>
        <p:guide pos="2160"/>
      </p:guideLst>
    </p:cSldViewPr>
  </p:slideViewPr>
  <p:outlineViewPr>
    <p:cViewPr>
      <p:scale>
        <a:sx n="66" d="100"/>
        <a:sy n="66" d="100"/>
      </p:scale>
      <p:origin x="0" y="0"/>
    </p:cViewPr>
    <p:sldLst>
      <p:sld r:id="rId1" collapse="1"/>
      <p:sld r:id="rId2" collapse="1"/>
      <p:sld r:id="rId3" collapse="1"/>
      <p:sld r:id="rId4"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4" Type="http://schemas.openxmlformats.org/officeDocument/2006/relationships/slide" Target="slides/slide28.xml"/><Relationship Id="rId1" Type="http://schemas.openxmlformats.org/officeDocument/2006/relationships/slide" Target="slides/slide7.xml"/><Relationship Id="rId2"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036007" cy="342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7411" name="Rectangle 3"/>
          <p:cNvSpPr>
            <a:spLocks noGrp="1" noChangeArrowheads="1"/>
          </p:cNvSpPr>
          <p:nvPr>
            <p:ph type="dt" sz="quarter" idx="1"/>
          </p:nvPr>
        </p:nvSpPr>
        <p:spPr bwMode="auto">
          <a:xfrm>
            <a:off x="5277856" y="0"/>
            <a:ext cx="4036007" cy="342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C276BBAE-9842-BD40-B68A-4EFB52D1F93E}" type="datetime6">
              <a:rPr lang="en-US" smtClean="0"/>
              <a:t>October 12</a:t>
            </a:fld>
            <a:endParaRPr lang="en-US"/>
          </a:p>
        </p:txBody>
      </p:sp>
      <p:sp>
        <p:nvSpPr>
          <p:cNvPr id="17412" name="Rectangle 4"/>
          <p:cNvSpPr>
            <a:spLocks noGrp="1" noChangeArrowheads="1"/>
          </p:cNvSpPr>
          <p:nvPr>
            <p:ph type="ftr" sz="quarter" idx="2"/>
          </p:nvPr>
        </p:nvSpPr>
        <p:spPr bwMode="auto">
          <a:xfrm>
            <a:off x="0" y="6515509"/>
            <a:ext cx="4036007" cy="342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7413" name="Rectangle 5"/>
          <p:cNvSpPr>
            <a:spLocks noGrp="1" noChangeArrowheads="1"/>
          </p:cNvSpPr>
          <p:nvPr>
            <p:ph type="sldNum" sz="quarter" idx="3"/>
          </p:nvPr>
        </p:nvSpPr>
        <p:spPr bwMode="auto">
          <a:xfrm>
            <a:off x="5277856" y="6515509"/>
            <a:ext cx="4036007" cy="342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F328B7B-6AA7-9F40-BECB-8D19DE5735C8}" type="slidenum">
              <a:rPr lang="en-US"/>
              <a:pPr/>
              <a:t>‹#›</a:t>
            </a:fld>
            <a:endParaRPr lang="en-US"/>
          </a:p>
        </p:txBody>
      </p:sp>
    </p:spTree>
    <p:extLst>
      <p:ext uri="{BB962C8B-B14F-4D97-AF65-F5344CB8AC3E}">
        <p14:creationId xmlns:p14="http://schemas.microsoft.com/office/powerpoint/2010/main" val="33231464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36007" cy="342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5277856" y="0"/>
            <a:ext cx="4036007" cy="342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81E6334-2772-8E42-B073-4E0381A7E0B6}" type="datetime6">
              <a:rPr lang="en-US" smtClean="0"/>
              <a:t>October 12</a:t>
            </a:fld>
            <a:endParaRPr lang="en-US"/>
          </a:p>
        </p:txBody>
      </p:sp>
      <p:sp>
        <p:nvSpPr>
          <p:cNvPr id="3076" name="Rectangle 4"/>
          <p:cNvSpPr>
            <a:spLocks noGrp="1" noRot="1" noChangeAspect="1" noChangeArrowheads="1" noTextEdit="1"/>
          </p:cNvSpPr>
          <p:nvPr>
            <p:ph type="sldImg" idx="2"/>
          </p:nvPr>
        </p:nvSpPr>
        <p:spPr bwMode="auto">
          <a:xfrm>
            <a:off x="3692525" y="514350"/>
            <a:ext cx="1928813" cy="25717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1241849" y="3257755"/>
            <a:ext cx="6830166" cy="30859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6515509"/>
            <a:ext cx="4036007" cy="342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5277856" y="6515509"/>
            <a:ext cx="4036007" cy="342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7E380EF-EBEA-804D-8F49-A87528275841}" type="slidenum">
              <a:rPr lang="en-US"/>
              <a:pPr/>
              <a:t>‹#›</a:t>
            </a:fld>
            <a:endParaRPr lang="en-US"/>
          </a:p>
        </p:txBody>
      </p:sp>
    </p:spTree>
    <p:extLst>
      <p:ext uri="{BB962C8B-B14F-4D97-AF65-F5344CB8AC3E}">
        <p14:creationId xmlns:p14="http://schemas.microsoft.com/office/powerpoint/2010/main" val="313640066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pitchFamily="-65" charset="0"/>
        <a:ea typeface="+mn-ea"/>
        <a:cs typeface="+mn-cs"/>
      </a:defRPr>
    </a:lvl1pPr>
    <a:lvl2pPr marL="457200" algn="l" rtl="0" fontAlgn="base">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fontAlgn="base">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fontAlgn="base">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fontAlgn="base">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88CA5-99C8-6D44-9C22-55F63A946F05}" type="slidenum">
              <a:rPr lang="en-US"/>
              <a:pPr/>
              <a:t>1</a:t>
            </a:fld>
            <a:endParaRPr lang="en-US"/>
          </a:p>
        </p:txBody>
      </p:sp>
      <p:sp>
        <p:nvSpPr>
          <p:cNvPr id="52226" name="Rectangle 2"/>
          <p:cNvSpPr>
            <a:spLocks noGrp="1" noRot="1" noChangeAspect="1" noChangeArrowheads="1" noTextEdit="1"/>
          </p:cNvSpPr>
          <p:nvPr>
            <p:ph type="sldImg"/>
          </p:nvPr>
        </p:nvSpPr>
        <p:spPr>
          <a:xfrm>
            <a:off x="3692525" y="514350"/>
            <a:ext cx="1928813" cy="2571750"/>
          </a:xfrm>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2525" y="514350"/>
            <a:ext cx="1928813" cy="2571750"/>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57E380EF-EBEA-804D-8F49-A87528275841}" type="slidenum">
              <a:rPr lang="en-US" smtClean="0"/>
              <a:pPr/>
              <a:t>26</a:t>
            </a:fld>
            <a:endParaRPr lang="en-US"/>
          </a:p>
        </p:txBody>
      </p:sp>
    </p:spTree>
    <p:extLst>
      <p:ext uri="{BB962C8B-B14F-4D97-AF65-F5344CB8AC3E}">
        <p14:creationId xmlns:p14="http://schemas.microsoft.com/office/powerpoint/2010/main" val="320298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9"/>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fld id="{DE8A2F3D-54CA-3246-B365-B24A9CE4560D}" type="datetime1">
              <a:rPr lang="en-US" smtClean="0"/>
              <a:t>10/24/12</a:t>
            </a:fld>
            <a:endParaRPr lang="en-US"/>
          </a:p>
        </p:txBody>
      </p:sp>
      <p:sp>
        <p:nvSpPr>
          <p:cNvPr id="5" name="Footer Placeholder 4"/>
          <p:cNvSpPr>
            <a:spLocks noGrp="1"/>
          </p:cNvSpPr>
          <p:nvPr>
            <p:ph type="ftr" sz="quarter" idx="11"/>
          </p:nvPr>
        </p:nvSpPr>
        <p:spPr/>
        <p:txBody>
          <a:bodyPr/>
          <a:lstStyle>
            <a:lvl1pPr>
              <a:defRPr/>
            </a:lvl1pPr>
          </a:lstStyle>
          <a:p>
            <a:r>
              <a:rPr lang="en-US"/>
              <a:t>4th grade</a:t>
            </a:r>
          </a:p>
        </p:txBody>
      </p:sp>
      <p:sp>
        <p:nvSpPr>
          <p:cNvPr id="6" name="Slide Number Placeholder 5"/>
          <p:cNvSpPr>
            <a:spLocks noGrp="1"/>
          </p:cNvSpPr>
          <p:nvPr>
            <p:ph type="sldNum" sz="quarter" idx="12"/>
          </p:nvPr>
        </p:nvSpPr>
        <p:spPr/>
        <p:txBody>
          <a:bodyPr/>
          <a:lstStyle>
            <a:lvl1pPr>
              <a:defRPr smtClean="0"/>
            </a:lvl1pPr>
          </a:lstStyle>
          <a:p>
            <a:fld id="{2F624770-09CC-B448-B647-89A620BD309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A6C2CF93-58CC-DA49-A20F-60557BCC65A4}" type="datetime1">
              <a:rPr lang="en-US" smtClean="0"/>
              <a:t>10/24/12</a:t>
            </a:fld>
            <a:endParaRPr lang="en-US"/>
          </a:p>
        </p:txBody>
      </p:sp>
      <p:sp>
        <p:nvSpPr>
          <p:cNvPr id="5" name="Footer Placeholder 4"/>
          <p:cNvSpPr>
            <a:spLocks noGrp="1"/>
          </p:cNvSpPr>
          <p:nvPr>
            <p:ph type="ftr" sz="quarter" idx="11"/>
          </p:nvPr>
        </p:nvSpPr>
        <p:spPr/>
        <p:txBody>
          <a:bodyPr/>
          <a:lstStyle>
            <a:lvl1pPr>
              <a:defRPr/>
            </a:lvl1pPr>
          </a:lstStyle>
          <a:p>
            <a:r>
              <a:rPr lang="en-US"/>
              <a:t>4th grade</a:t>
            </a:r>
          </a:p>
        </p:txBody>
      </p:sp>
      <p:sp>
        <p:nvSpPr>
          <p:cNvPr id="6" name="Slide Number Placeholder 5"/>
          <p:cNvSpPr>
            <a:spLocks noGrp="1"/>
          </p:cNvSpPr>
          <p:nvPr>
            <p:ph type="sldNum" sz="quarter" idx="12"/>
          </p:nvPr>
        </p:nvSpPr>
        <p:spPr/>
        <p:txBody>
          <a:bodyPr/>
          <a:lstStyle>
            <a:lvl1pPr>
              <a:defRPr smtClean="0"/>
            </a:lvl1pPr>
          </a:lstStyle>
          <a:p>
            <a:fld id="{3FE3A597-7372-F445-976B-31E7958C23A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6" y="812800"/>
            <a:ext cx="1457325" cy="731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1" y="812800"/>
            <a:ext cx="4219575" cy="731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FF532657-4A89-1544-8F95-551AB074E250}" type="datetime1">
              <a:rPr lang="en-US" smtClean="0"/>
              <a:t>10/24/12</a:t>
            </a:fld>
            <a:endParaRPr lang="en-US"/>
          </a:p>
        </p:txBody>
      </p:sp>
      <p:sp>
        <p:nvSpPr>
          <p:cNvPr id="5" name="Footer Placeholder 4"/>
          <p:cNvSpPr>
            <a:spLocks noGrp="1"/>
          </p:cNvSpPr>
          <p:nvPr>
            <p:ph type="ftr" sz="quarter" idx="11"/>
          </p:nvPr>
        </p:nvSpPr>
        <p:spPr/>
        <p:txBody>
          <a:bodyPr/>
          <a:lstStyle>
            <a:lvl1pPr>
              <a:defRPr/>
            </a:lvl1pPr>
          </a:lstStyle>
          <a:p>
            <a:r>
              <a:rPr lang="en-US"/>
              <a:t>4th grade</a:t>
            </a:r>
          </a:p>
        </p:txBody>
      </p:sp>
      <p:sp>
        <p:nvSpPr>
          <p:cNvPr id="6" name="Slide Number Placeholder 5"/>
          <p:cNvSpPr>
            <a:spLocks noGrp="1"/>
          </p:cNvSpPr>
          <p:nvPr>
            <p:ph type="sldNum" sz="quarter" idx="12"/>
          </p:nvPr>
        </p:nvSpPr>
        <p:spPr/>
        <p:txBody>
          <a:bodyPr/>
          <a:lstStyle>
            <a:lvl1pPr>
              <a:defRPr smtClean="0"/>
            </a:lvl1pPr>
          </a:lstStyle>
          <a:p>
            <a:fld id="{C190BABB-8F32-CD4A-A539-72C5D858C7F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80F35640-EE41-A14A-93F7-F34660D8F5A0}" type="datetime1">
              <a:rPr lang="en-US" smtClean="0"/>
              <a:t>10/24/12</a:t>
            </a:fld>
            <a:endParaRPr lang="en-US"/>
          </a:p>
        </p:txBody>
      </p:sp>
      <p:sp>
        <p:nvSpPr>
          <p:cNvPr id="5" name="Footer Placeholder 4"/>
          <p:cNvSpPr>
            <a:spLocks noGrp="1"/>
          </p:cNvSpPr>
          <p:nvPr>
            <p:ph type="ftr" sz="quarter" idx="11"/>
          </p:nvPr>
        </p:nvSpPr>
        <p:spPr/>
        <p:txBody>
          <a:bodyPr/>
          <a:lstStyle>
            <a:lvl1pPr>
              <a:defRPr/>
            </a:lvl1pPr>
          </a:lstStyle>
          <a:p>
            <a:r>
              <a:rPr lang="en-US"/>
              <a:t>4th grade</a:t>
            </a:r>
          </a:p>
        </p:txBody>
      </p:sp>
      <p:sp>
        <p:nvSpPr>
          <p:cNvPr id="6" name="Slide Number Placeholder 5"/>
          <p:cNvSpPr>
            <a:spLocks noGrp="1"/>
          </p:cNvSpPr>
          <p:nvPr>
            <p:ph type="sldNum" sz="quarter" idx="12"/>
          </p:nvPr>
        </p:nvSpPr>
        <p:spPr/>
        <p:txBody>
          <a:bodyPr/>
          <a:lstStyle>
            <a:lvl1pPr>
              <a:defRPr smtClean="0"/>
            </a:lvl1pPr>
          </a:lstStyle>
          <a:p>
            <a:fld id="{B25DD7C7-89CA-F343-9089-5CAFEA6953C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90"/>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7F9BBA7E-8429-F743-90A7-6409C070FCCD}" type="datetime1">
              <a:rPr lang="en-US" smtClean="0"/>
              <a:t>10/24/12</a:t>
            </a:fld>
            <a:endParaRPr lang="en-US"/>
          </a:p>
        </p:txBody>
      </p:sp>
      <p:sp>
        <p:nvSpPr>
          <p:cNvPr id="5" name="Footer Placeholder 4"/>
          <p:cNvSpPr>
            <a:spLocks noGrp="1"/>
          </p:cNvSpPr>
          <p:nvPr>
            <p:ph type="ftr" sz="quarter" idx="11"/>
          </p:nvPr>
        </p:nvSpPr>
        <p:spPr/>
        <p:txBody>
          <a:bodyPr/>
          <a:lstStyle>
            <a:lvl1pPr>
              <a:defRPr/>
            </a:lvl1pPr>
          </a:lstStyle>
          <a:p>
            <a:r>
              <a:rPr lang="en-US"/>
              <a:t>4th grade</a:t>
            </a:r>
          </a:p>
        </p:txBody>
      </p:sp>
      <p:sp>
        <p:nvSpPr>
          <p:cNvPr id="6" name="Slide Number Placeholder 5"/>
          <p:cNvSpPr>
            <a:spLocks noGrp="1"/>
          </p:cNvSpPr>
          <p:nvPr>
            <p:ph type="sldNum" sz="quarter" idx="12"/>
          </p:nvPr>
        </p:nvSpPr>
        <p:spPr/>
        <p:txBody>
          <a:bodyPr/>
          <a:lstStyle>
            <a:lvl1pPr>
              <a:defRPr smtClean="0"/>
            </a:lvl1pPr>
          </a:lstStyle>
          <a:p>
            <a:fld id="{EB14C24D-A966-B947-91B3-48B02B694B5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1"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fld id="{48E5EAF9-35E8-0440-820E-8AE19BF87534}" type="datetime1">
              <a:rPr lang="en-US" smtClean="0"/>
              <a:t>10/24/12</a:t>
            </a:fld>
            <a:endParaRPr lang="en-US"/>
          </a:p>
        </p:txBody>
      </p:sp>
      <p:sp>
        <p:nvSpPr>
          <p:cNvPr id="6" name="Footer Placeholder 5"/>
          <p:cNvSpPr>
            <a:spLocks noGrp="1"/>
          </p:cNvSpPr>
          <p:nvPr>
            <p:ph type="ftr" sz="quarter" idx="11"/>
          </p:nvPr>
        </p:nvSpPr>
        <p:spPr/>
        <p:txBody>
          <a:bodyPr/>
          <a:lstStyle>
            <a:lvl1pPr>
              <a:defRPr/>
            </a:lvl1pPr>
          </a:lstStyle>
          <a:p>
            <a:r>
              <a:rPr lang="en-US"/>
              <a:t>4th grade</a:t>
            </a:r>
          </a:p>
        </p:txBody>
      </p:sp>
      <p:sp>
        <p:nvSpPr>
          <p:cNvPr id="7" name="Slide Number Placeholder 6"/>
          <p:cNvSpPr>
            <a:spLocks noGrp="1"/>
          </p:cNvSpPr>
          <p:nvPr>
            <p:ph type="sldNum" sz="quarter" idx="12"/>
          </p:nvPr>
        </p:nvSpPr>
        <p:spPr/>
        <p:txBody>
          <a:bodyPr/>
          <a:lstStyle>
            <a:lvl1pPr>
              <a:defRPr smtClean="0"/>
            </a:lvl1pPr>
          </a:lstStyle>
          <a:p>
            <a:fld id="{892FD85B-D817-8A4A-B783-C0FA959F511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5"/>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5"/>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fld id="{E3620CE8-7D95-C74D-80E2-3F01B460F6C7}" type="datetime1">
              <a:rPr lang="en-US" smtClean="0"/>
              <a:t>10/24/12</a:t>
            </a:fld>
            <a:endParaRPr lang="en-US"/>
          </a:p>
        </p:txBody>
      </p:sp>
      <p:sp>
        <p:nvSpPr>
          <p:cNvPr id="8" name="Footer Placeholder 7"/>
          <p:cNvSpPr>
            <a:spLocks noGrp="1"/>
          </p:cNvSpPr>
          <p:nvPr>
            <p:ph type="ftr" sz="quarter" idx="11"/>
          </p:nvPr>
        </p:nvSpPr>
        <p:spPr/>
        <p:txBody>
          <a:bodyPr/>
          <a:lstStyle>
            <a:lvl1pPr>
              <a:defRPr/>
            </a:lvl1pPr>
          </a:lstStyle>
          <a:p>
            <a:r>
              <a:rPr lang="en-US"/>
              <a:t>4th grade</a:t>
            </a:r>
          </a:p>
        </p:txBody>
      </p:sp>
      <p:sp>
        <p:nvSpPr>
          <p:cNvPr id="9" name="Slide Number Placeholder 8"/>
          <p:cNvSpPr>
            <a:spLocks noGrp="1"/>
          </p:cNvSpPr>
          <p:nvPr>
            <p:ph type="sldNum" sz="quarter" idx="12"/>
          </p:nvPr>
        </p:nvSpPr>
        <p:spPr/>
        <p:txBody>
          <a:bodyPr/>
          <a:lstStyle>
            <a:lvl1pPr>
              <a:defRPr smtClean="0"/>
            </a:lvl1pPr>
          </a:lstStyle>
          <a:p>
            <a:fld id="{2A24BDD5-C892-8A43-B3F8-E11E4F2CED7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fld id="{B80F3D74-B0E2-0240-B64A-F210903F3450}" type="datetime1">
              <a:rPr lang="en-US" smtClean="0"/>
              <a:t>10/24/12</a:t>
            </a:fld>
            <a:endParaRPr lang="en-US"/>
          </a:p>
        </p:txBody>
      </p:sp>
      <p:sp>
        <p:nvSpPr>
          <p:cNvPr id="4" name="Footer Placeholder 3"/>
          <p:cNvSpPr>
            <a:spLocks noGrp="1"/>
          </p:cNvSpPr>
          <p:nvPr>
            <p:ph type="ftr" sz="quarter" idx="11"/>
          </p:nvPr>
        </p:nvSpPr>
        <p:spPr/>
        <p:txBody>
          <a:bodyPr/>
          <a:lstStyle>
            <a:lvl1pPr>
              <a:defRPr/>
            </a:lvl1pPr>
          </a:lstStyle>
          <a:p>
            <a:r>
              <a:rPr lang="en-US"/>
              <a:t>4th grade</a:t>
            </a:r>
          </a:p>
        </p:txBody>
      </p:sp>
      <p:sp>
        <p:nvSpPr>
          <p:cNvPr id="5" name="Slide Number Placeholder 4"/>
          <p:cNvSpPr>
            <a:spLocks noGrp="1"/>
          </p:cNvSpPr>
          <p:nvPr>
            <p:ph type="sldNum" sz="quarter" idx="12"/>
          </p:nvPr>
        </p:nvSpPr>
        <p:spPr/>
        <p:txBody>
          <a:bodyPr/>
          <a:lstStyle>
            <a:lvl1pPr>
              <a:defRPr smtClean="0"/>
            </a:lvl1pPr>
          </a:lstStyle>
          <a:p>
            <a:fld id="{290F10C7-245F-7947-B3D4-FB9B83D793F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fld id="{593E1794-6710-264A-8452-AFA822195BC3}" type="datetime1">
              <a:rPr lang="en-US" smtClean="0"/>
              <a:t>10/24/12</a:t>
            </a:fld>
            <a:endParaRPr lang="en-US"/>
          </a:p>
        </p:txBody>
      </p:sp>
      <p:sp>
        <p:nvSpPr>
          <p:cNvPr id="3" name="Footer Placeholder 2"/>
          <p:cNvSpPr>
            <a:spLocks noGrp="1"/>
          </p:cNvSpPr>
          <p:nvPr>
            <p:ph type="ftr" sz="quarter" idx="11"/>
          </p:nvPr>
        </p:nvSpPr>
        <p:spPr/>
        <p:txBody>
          <a:bodyPr/>
          <a:lstStyle>
            <a:lvl1pPr>
              <a:defRPr/>
            </a:lvl1pPr>
          </a:lstStyle>
          <a:p>
            <a:r>
              <a:rPr lang="en-US"/>
              <a:t>4th grade</a:t>
            </a:r>
          </a:p>
        </p:txBody>
      </p:sp>
      <p:sp>
        <p:nvSpPr>
          <p:cNvPr id="4" name="Slide Number Placeholder 3"/>
          <p:cNvSpPr>
            <a:spLocks noGrp="1"/>
          </p:cNvSpPr>
          <p:nvPr>
            <p:ph type="sldNum" sz="quarter" idx="12"/>
          </p:nvPr>
        </p:nvSpPr>
        <p:spPr/>
        <p:txBody>
          <a:bodyPr/>
          <a:lstStyle>
            <a:lvl1pPr>
              <a:defRPr smtClean="0"/>
            </a:lvl1pPr>
          </a:lstStyle>
          <a:p>
            <a:fld id="{1D665E5B-8A41-F540-8463-6688E2C45EA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90" y="36354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40"/>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268D4A90-07AA-DC44-AFD2-E14255A847E5}" type="datetime1">
              <a:rPr lang="en-US" smtClean="0"/>
              <a:t>10/24/12</a:t>
            </a:fld>
            <a:endParaRPr lang="en-US"/>
          </a:p>
        </p:txBody>
      </p:sp>
      <p:sp>
        <p:nvSpPr>
          <p:cNvPr id="6" name="Footer Placeholder 5"/>
          <p:cNvSpPr>
            <a:spLocks noGrp="1"/>
          </p:cNvSpPr>
          <p:nvPr>
            <p:ph type="ftr" sz="quarter" idx="11"/>
          </p:nvPr>
        </p:nvSpPr>
        <p:spPr/>
        <p:txBody>
          <a:bodyPr/>
          <a:lstStyle>
            <a:lvl1pPr>
              <a:defRPr/>
            </a:lvl1pPr>
          </a:lstStyle>
          <a:p>
            <a:r>
              <a:rPr lang="en-US"/>
              <a:t>4th grade</a:t>
            </a:r>
          </a:p>
        </p:txBody>
      </p:sp>
      <p:sp>
        <p:nvSpPr>
          <p:cNvPr id="7" name="Slide Number Placeholder 6"/>
          <p:cNvSpPr>
            <a:spLocks noGrp="1"/>
          </p:cNvSpPr>
          <p:nvPr>
            <p:ph type="sldNum" sz="quarter" idx="12"/>
          </p:nvPr>
        </p:nvSpPr>
        <p:spPr/>
        <p:txBody>
          <a:bodyPr/>
          <a:lstStyle>
            <a:lvl1pPr>
              <a:defRPr smtClean="0"/>
            </a:lvl1pPr>
          </a:lstStyle>
          <a:p>
            <a:fld id="{4A4087B2-21A9-C140-A88B-B2C7FBFCA52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2"/>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613" y="7156452"/>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89350C71-3832-C642-948C-101B8BC83AF9}" type="datetime1">
              <a:rPr lang="en-US" smtClean="0"/>
              <a:t>10/24/12</a:t>
            </a:fld>
            <a:endParaRPr lang="en-US"/>
          </a:p>
        </p:txBody>
      </p:sp>
      <p:sp>
        <p:nvSpPr>
          <p:cNvPr id="6" name="Footer Placeholder 5"/>
          <p:cNvSpPr>
            <a:spLocks noGrp="1"/>
          </p:cNvSpPr>
          <p:nvPr>
            <p:ph type="ftr" sz="quarter" idx="11"/>
          </p:nvPr>
        </p:nvSpPr>
        <p:spPr/>
        <p:txBody>
          <a:bodyPr/>
          <a:lstStyle>
            <a:lvl1pPr>
              <a:defRPr/>
            </a:lvl1pPr>
          </a:lstStyle>
          <a:p>
            <a:r>
              <a:rPr lang="en-US"/>
              <a:t>4th grade</a:t>
            </a:r>
          </a:p>
        </p:txBody>
      </p:sp>
      <p:sp>
        <p:nvSpPr>
          <p:cNvPr id="7" name="Slide Number Placeholder 6"/>
          <p:cNvSpPr>
            <a:spLocks noGrp="1"/>
          </p:cNvSpPr>
          <p:nvPr>
            <p:ph type="sldNum" sz="quarter" idx="12"/>
          </p:nvPr>
        </p:nvSpPr>
        <p:spPr/>
        <p:txBody>
          <a:bodyPr/>
          <a:lstStyle>
            <a:lvl1pPr>
              <a:defRPr smtClean="0"/>
            </a:lvl1pPr>
          </a:lstStyle>
          <a:p>
            <a:fld id="{4ED2C417-E7DB-754F-92F5-1AFF2C26B5C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2641600"/>
            <a:ext cx="58293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00B0044-3F16-4645-81DE-349B62991861}" type="datetime1">
              <a:rPr lang="en-US" smtClean="0"/>
              <a:t>10/24/12</a:t>
            </a:fld>
            <a:endParaRPr lang="en-US"/>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4th grade</a:t>
            </a:r>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72B2070-8FA8-284B-B58F-B2B7F4503D8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65" charset="0"/>
        </a:defRPr>
      </a:lvl2pPr>
      <a:lvl3pPr algn="ctr" rtl="0" fontAlgn="base">
        <a:spcBef>
          <a:spcPct val="0"/>
        </a:spcBef>
        <a:spcAft>
          <a:spcPct val="0"/>
        </a:spcAft>
        <a:defRPr sz="4400">
          <a:solidFill>
            <a:schemeClr val="tx2"/>
          </a:solidFill>
          <a:latin typeface="Times New Roman" pitchFamily="-65" charset="0"/>
        </a:defRPr>
      </a:lvl3pPr>
      <a:lvl4pPr algn="ctr" rtl="0" fontAlgn="base">
        <a:spcBef>
          <a:spcPct val="0"/>
        </a:spcBef>
        <a:spcAft>
          <a:spcPct val="0"/>
        </a:spcAft>
        <a:defRPr sz="4400">
          <a:solidFill>
            <a:schemeClr val="tx2"/>
          </a:solidFill>
          <a:latin typeface="Times New Roman" pitchFamily="-65" charset="0"/>
        </a:defRPr>
      </a:lvl4pPr>
      <a:lvl5pPr algn="ctr" rtl="0" fontAlgn="base">
        <a:spcBef>
          <a:spcPct val="0"/>
        </a:spcBef>
        <a:spcAft>
          <a:spcPct val="0"/>
        </a:spcAft>
        <a:defRPr sz="4400">
          <a:solidFill>
            <a:schemeClr val="tx2"/>
          </a:solidFill>
          <a:latin typeface="Times New Roman" pitchFamily="-65" charset="0"/>
        </a:defRPr>
      </a:lvl5pPr>
      <a:lvl6pPr marL="457200" algn="ctr" rtl="0" fontAlgn="base">
        <a:spcBef>
          <a:spcPct val="0"/>
        </a:spcBef>
        <a:spcAft>
          <a:spcPct val="0"/>
        </a:spcAft>
        <a:defRPr sz="4400">
          <a:solidFill>
            <a:schemeClr val="tx2"/>
          </a:solidFill>
          <a:latin typeface="Times New Roman" pitchFamily="-65" charset="0"/>
        </a:defRPr>
      </a:lvl6pPr>
      <a:lvl7pPr marL="914400" algn="ctr" rtl="0" fontAlgn="base">
        <a:spcBef>
          <a:spcPct val="0"/>
        </a:spcBef>
        <a:spcAft>
          <a:spcPct val="0"/>
        </a:spcAft>
        <a:defRPr sz="4400">
          <a:solidFill>
            <a:schemeClr val="tx2"/>
          </a:solidFill>
          <a:latin typeface="Times New Roman" pitchFamily="-65" charset="0"/>
        </a:defRPr>
      </a:lvl7pPr>
      <a:lvl8pPr marL="1371600" algn="ctr" rtl="0" fontAlgn="base">
        <a:spcBef>
          <a:spcPct val="0"/>
        </a:spcBef>
        <a:spcAft>
          <a:spcPct val="0"/>
        </a:spcAft>
        <a:defRPr sz="4400">
          <a:solidFill>
            <a:schemeClr val="tx2"/>
          </a:solidFill>
          <a:latin typeface="Times New Roman" pitchFamily="-65" charset="0"/>
        </a:defRPr>
      </a:lvl8pPr>
      <a:lvl9pPr marL="1828800" algn="ctr" rtl="0" fontAlgn="base">
        <a:spcBef>
          <a:spcPct val="0"/>
        </a:spcBef>
        <a:spcAft>
          <a:spcPct val="0"/>
        </a:spcAft>
        <a:defRPr sz="4400">
          <a:solidFill>
            <a:schemeClr val="tx2"/>
          </a:solidFill>
          <a:latin typeface="Times New Roman" pitchFamily="-65"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65"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65"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65"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wmf"/><Relationship Id="rId6" Type="http://schemas.openxmlformats.org/officeDocument/2006/relationships/image" Target="../media/image4.w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4.wmf"/><Relationship Id="rId5" Type="http://schemas.openxmlformats.org/officeDocument/2006/relationships/oleObject" Target="Macintosh%20HD:Users:faculty:Desktop:Research%20handbook:outline%20example.docx!OLE_LINK1" TargetMode="External"/><Relationship Id="rId6" Type="http://schemas.openxmlformats.org/officeDocument/2006/relationships/image" Target="../media/image14.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4.wmf"/><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4.wmf"/><Relationship Id="rId6"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7.wmf"/></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image" Target="../media/image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4.wmf"/></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6.wmf"/><Relationship Id="rId1" Type="http://schemas.openxmlformats.org/officeDocument/2006/relationships/slideLayout" Target="../slideLayouts/slideLayout7.xml"/><Relationship Id="rId2" Type="http://schemas.openxmlformats.org/officeDocument/2006/relationships/image" Target="../media/image5.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4.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4.wmf"/></Relationships>
</file>

<file path=ppt/slides/_rels/slide23.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hyperlink" Target="http://worldbookonline.com" TargetMode="External"/><Relationship Id="rId1" Type="http://schemas.openxmlformats.org/officeDocument/2006/relationships/slideLayout" Target="../slideLayouts/slideLayout7.xml"/><Relationship Id="rId2" Type="http://schemas.openxmlformats.org/officeDocument/2006/relationships/image" Target="../media/image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4.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4.wmf"/></Relationships>
</file>

<file path=ppt/slides/_rels/slide26.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4.wm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4.wmf"/><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6.wmf"/><Relationship Id="rId5" Type="http://schemas.openxmlformats.org/officeDocument/2006/relationships/image" Target="../media/image7.wmf"/><Relationship Id="rId1" Type="http://schemas.openxmlformats.org/officeDocument/2006/relationships/slideLayout" Target="../slideLayouts/slideLayout7.xml"/><Relationship Id="rId2"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wmf"/><Relationship Id="rId3" Type="http://schemas.openxmlformats.org/officeDocument/2006/relationships/image" Target="../media/image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wmf"/><Relationship Id="rId3"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7.wmf"/><Relationship Id="rId5" Type="http://schemas.openxmlformats.org/officeDocument/2006/relationships/image" Target="../media/image3.wmf"/><Relationship Id="rId1" Type="http://schemas.openxmlformats.org/officeDocument/2006/relationships/slideLayout" Target="../slideLayouts/slideLayout7.xml"/><Relationship Id="rId2"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4.wmf"/><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wmf"/><Relationship Id="rId3" Type="http://schemas.openxmlformats.org/officeDocument/2006/relationships/image" Target="../media/image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Document1!OLE_LINK1" TargetMode="External"/><Relationship Id="rId4" Type="http://schemas.openxmlformats.org/officeDocument/2006/relationships/image" Target="../media/image9.png"/><Relationship Id="rId5" Type="http://schemas.openxmlformats.org/officeDocument/2006/relationships/image" Target="../media/image7.wmf"/><Relationship Id="rId6" Type="http://schemas.openxmlformats.org/officeDocument/2006/relationships/image" Target="../media/image4.wmf"/><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2"/>
          </p:nvPr>
        </p:nvSpPr>
        <p:spPr/>
        <p:txBody>
          <a:bodyPr/>
          <a:lstStyle/>
          <a:p>
            <a:fld id="{9A45C910-1801-FF4D-89A9-1B041EDABE6B}" type="slidenum">
              <a:rPr lang="en-US"/>
              <a:pPr/>
              <a:t>1</a:t>
            </a:fld>
            <a:endParaRPr lang="en-US" dirty="0"/>
          </a:p>
        </p:txBody>
      </p:sp>
      <p:grpSp>
        <p:nvGrpSpPr>
          <p:cNvPr id="2055" name="Group 7"/>
          <p:cNvGrpSpPr>
            <a:grpSpLocks/>
          </p:cNvGrpSpPr>
          <p:nvPr/>
        </p:nvGrpSpPr>
        <p:grpSpPr bwMode="auto">
          <a:xfrm>
            <a:off x="3276600" y="1498600"/>
            <a:ext cx="2895600" cy="2006600"/>
            <a:chOff x="2064" y="336"/>
            <a:chExt cx="1824" cy="1264"/>
          </a:xfrm>
        </p:grpSpPr>
        <p:pic>
          <p:nvPicPr>
            <p:cNvPr id="2050" name="Picture 2" descr="http://realitysandwich.typepad.com/blog/pics/surprised.jpg"/>
            <p:cNvPicPr>
              <a:picLocks noChangeAspect="1" noChangeArrowheads="1"/>
            </p:cNvPicPr>
            <p:nvPr/>
          </p:nvPicPr>
          <p:blipFill>
            <a:blip r:embed="rId3"/>
            <a:srcRect/>
            <a:stretch>
              <a:fillRect/>
            </a:stretch>
          </p:blipFill>
          <p:spPr bwMode="auto">
            <a:xfrm>
              <a:off x="2112" y="624"/>
              <a:ext cx="1464" cy="976"/>
            </a:xfrm>
            <a:prstGeom prst="rect">
              <a:avLst/>
            </a:prstGeom>
            <a:noFill/>
          </p:spPr>
        </p:pic>
        <p:grpSp>
          <p:nvGrpSpPr>
            <p:cNvPr id="2054" name="Group 6"/>
            <p:cNvGrpSpPr>
              <a:grpSpLocks/>
            </p:cNvGrpSpPr>
            <p:nvPr/>
          </p:nvGrpSpPr>
          <p:grpSpPr bwMode="auto">
            <a:xfrm>
              <a:off x="2064" y="336"/>
              <a:ext cx="1824" cy="706"/>
              <a:chOff x="2064" y="336"/>
              <a:chExt cx="1824" cy="706"/>
            </a:xfrm>
          </p:grpSpPr>
          <p:sp>
            <p:nvSpPr>
              <p:cNvPr id="2051" name="Text Box 3"/>
              <p:cNvSpPr txBox="1">
                <a:spLocks noChangeArrowheads="1"/>
              </p:cNvSpPr>
              <p:nvPr/>
            </p:nvSpPr>
            <p:spPr bwMode="auto">
              <a:xfrm>
                <a:off x="3216" y="790"/>
                <a:ext cx="288" cy="252"/>
              </a:xfrm>
              <a:prstGeom prst="rect">
                <a:avLst/>
              </a:prstGeom>
              <a:solidFill>
                <a:schemeClr val="bg1"/>
              </a:solidFill>
              <a:ln w="9525">
                <a:noFill/>
                <a:miter lim="800000"/>
                <a:headEnd/>
                <a:tailEnd/>
              </a:ln>
              <a:effectLst/>
            </p:spPr>
            <p:txBody>
              <a:bodyPr>
                <a:prstTxWarp prst="textNoShape">
                  <a:avLst/>
                </a:prstTxWarp>
                <a:spAutoFit/>
              </a:bodyPr>
              <a:lstStyle/>
              <a:p>
                <a:pPr>
                  <a:spcBef>
                    <a:spcPct val="50000"/>
                  </a:spcBef>
                </a:pPr>
                <a:r>
                  <a:rPr lang="en-US" sz="1000" dirty="0" err="1"/>
                  <a:t>Ohh</a:t>
                </a:r>
                <a:r>
                  <a:rPr lang="en-US" sz="1000"/>
                  <a:t> Noo!</a:t>
                </a:r>
              </a:p>
            </p:txBody>
          </p:sp>
          <p:sp>
            <p:nvSpPr>
              <p:cNvPr id="2052" name="Text Box 4"/>
              <p:cNvSpPr txBox="1">
                <a:spLocks noChangeArrowheads="1"/>
              </p:cNvSpPr>
              <p:nvPr/>
            </p:nvSpPr>
            <p:spPr bwMode="auto">
              <a:xfrm>
                <a:off x="2064" y="336"/>
                <a:ext cx="1824"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I have to do what???</a:t>
                </a:r>
              </a:p>
            </p:txBody>
          </p:sp>
        </p:grpSp>
      </p:grpSp>
      <p:sp>
        <p:nvSpPr>
          <p:cNvPr id="2053" name="Text Box 5"/>
          <p:cNvSpPr txBox="1">
            <a:spLocks noChangeArrowheads="1"/>
          </p:cNvSpPr>
          <p:nvPr/>
        </p:nvSpPr>
        <p:spPr bwMode="auto">
          <a:xfrm>
            <a:off x="685800" y="762003"/>
            <a:ext cx="5562600" cy="646331"/>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600">
                <a:solidFill>
                  <a:schemeClr val="accent2"/>
                </a:solidFill>
                <a:latin typeface="Georgia" pitchFamily="-65" charset="0"/>
              </a:rPr>
              <a:t>My Research Handbook</a:t>
            </a:r>
          </a:p>
        </p:txBody>
      </p:sp>
      <p:sp>
        <p:nvSpPr>
          <p:cNvPr id="2056" name="Text Box 8"/>
          <p:cNvSpPr txBox="1">
            <a:spLocks noChangeArrowheads="1"/>
          </p:cNvSpPr>
          <p:nvPr/>
        </p:nvSpPr>
        <p:spPr bwMode="auto">
          <a:xfrm>
            <a:off x="0" y="3"/>
            <a:ext cx="2590800" cy="30777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latin typeface="Georgia" pitchFamily="-65" charset="0"/>
              </a:rPr>
              <a:t>This packet belongs to:</a:t>
            </a:r>
          </a:p>
        </p:txBody>
      </p:sp>
      <p:sp>
        <p:nvSpPr>
          <p:cNvPr id="2059" name="Text Box 11"/>
          <p:cNvSpPr txBox="1">
            <a:spLocks noChangeArrowheads="1"/>
          </p:cNvSpPr>
          <p:nvPr/>
        </p:nvSpPr>
        <p:spPr bwMode="auto">
          <a:xfrm>
            <a:off x="228600" y="1524003"/>
            <a:ext cx="2895600" cy="206210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a:t>Dear Researcher:</a:t>
            </a:r>
          </a:p>
          <a:p>
            <a:pPr>
              <a:spcBef>
                <a:spcPct val="50000"/>
              </a:spcBef>
            </a:pPr>
            <a:r>
              <a:rPr lang="en-US" sz="1600"/>
              <a:t>This packet will  help you to find information on any topic.</a:t>
            </a:r>
          </a:p>
          <a:p>
            <a:pPr>
              <a:spcBef>
                <a:spcPct val="50000"/>
              </a:spcBef>
            </a:pPr>
            <a:r>
              <a:rPr lang="en-US" sz="1600"/>
              <a:t>If you need any help along the way, feel free to ask your teacher or to see Mrs. Girolamo in the library.</a:t>
            </a:r>
          </a:p>
        </p:txBody>
      </p:sp>
      <p:sp>
        <p:nvSpPr>
          <p:cNvPr id="2067" name="Text Box 19"/>
          <p:cNvSpPr txBox="1">
            <a:spLocks noChangeArrowheads="1"/>
          </p:cNvSpPr>
          <p:nvPr/>
        </p:nvSpPr>
        <p:spPr bwMode="auto">
          <a:xfrm>
            <a:off x="2590800" y="3810002"/>
            <a:ext cx="4267200" cy="4489691"/>
          </a:xfrm>
          <a:prstGeom prst="rect">
            <a:avLst/>
          </a:prstGeom>
          <a:noFill/>
          <a:ln w="9525">
            <a:noFill/>
            <a:miter lim="800000"/>
            <a:headEnd/>
            <a:tailEnd/>
          </a:ln>
          <a:effectLst/>
        </p:spPr>
        <p:txBody>
          <a:bodyPr wrap="square">
            <a:prstTxWarp prst="textNoShape">
              <a:avLst/>
            </a:prstTxWarp>
            <a:spAutoFit/>
          </a:bodyPr>
          <a:lstStyle/>
          <a:p>
            <a:pPr marL="457200" indent="-457200">
              <a:spcBef>
                <a:spcPct val="50000"/>
              </a:spcBef>
            </a:pPr>
            <a:r>
              <a:rPr lang="en-US" sz="2000" dirty="0" smtClean="0">
                <a:solidFill>
                  <a:srgbClr val="3366FF"/>
                </a:solidFill>
              </a:rPr>
              <a:t>Step 1: </a:t>
            </a:r>
            <a:r>
              <a:rPr lang="en-US" sz="2000" dirty="0" smtClean="0"/>
              <a:t>What </a:t>
            </a:r>
            <a:r>
              <a:rPr lang="en-US" sz="2000" dirty="0"/>
              <a:t>do I have to do and when is it due?</a:t>
            </a:r>
          </a:p>
          <a:p>
            <a:pPr marL="457200" indent="-457200">
              <a:spcBef>
                <a:spcPct val="50000"/>
              </a:spcBef>
            </a:pPr>
            <a:r>
              <a:rPr lang="en-US" sz="2000" dirty="0" smtClean="0">
                <a:solidFill>
                  <a:srgbClr val="3366FF"/>
                </a:solidFill>
              </a:rPr>
              <a:t>Step 2: </a:t>
            </a:r>
            <a:r>
              <a:rPr lang="en-US" sz="2000" dirty="0" smtClean="0"/>
              <a:t>What </a:t>
            </a:r>
            <a:r>
              <a:rPr lang="en-US" sz="2000" dirty="0"/>
              <a:t>am I going to write about</a:t>
            </a:r>
            <a:r>
              <a:rPr lang="en-US" sz="2000" dirty="0" smtClean="0"/>
              <a:t>?</a:t>
            </a:r>
          </a:p>
          <a:p>
            <a:pPr marL="457200" indent="-457200">
              <a:spcBef>
                <a:spcPct val="50000"/>
              </a:spcBef>
            </a:pPr>
            <a:r>
              <a:rPr lang="en-US" sz="2000" dirty="0" smtClean="0">
                <a:solidFill>
                  <a:srgbClr val="3366FF"/>
                </a:solidFill>
              </a:rPr>
              <a:t>Step 3: </a:t>
            </a:r>
            <a:r>
              <a:rPr lang="en-US" sz="2000" dirty="0" smtClean="0"/>
              <a:t>What </a:t>
            </a:r>
            <a:r>
              <a:rPr lang="en-US" sz="2000" dirty="0"/>
              <a:t>do I know about it?</a:t>
            </a:r>
          </a:p>
          <a:p>
            <a:pPr marL="457200" indent="-457200">
              <a:spcBef>
                <a:spcPct val="50000"/>
              </a:spcBef>
            </a:pPr>
            <a:r>
              <a:rPr lang="en-US" sz="2000" dirty="0" smtClean="0">
                <a:solidFill>
                  <a:srgbClr val="3366FF"/>
                </a:solidFill>
              </a:rPr>
              <a:t>Step 4: </a:t>
            </a:r>
            <a:r>
              <a:rPr lang="en-US" sz="2000" dirty="0" smtClean="0"/>
              <a:t>Where </a:t>
            </a:r>
            <a:r>
              <a:rPr lang="en-US" sz="2000" dirty="0"/>
              <a:t>will I find the answers?</a:t>
            </a:r>
          </a:p>
          <a:p>
            <a:pPr marL="457200" indent="-457200">
              <a:spcBef>
                <a:spcPct val="50000"/>
              </a:spcBef>
            </a:pPr>
            <a:endParaRPr lang="en-US" sz="800" dirty="0">
              <a:solidFill>
                <a:srgbClr val="3366FF"/>
              </a:solidFill>
            </a:endParaRPr>
          </a:p>
          <a:p>
            <a:pPr marL="457200" indent="-457200">
              <a:spcBef>
                <a:spcPct val="50000"/>
              </a:spcBef>
            </a:pPr>
            <a:r>
              <a:rPr lang="en-US" sz="2000" dirty="0" smtClean="0">
                <a:solidFill>
                  <a:srgbClr val="3366FF"/>
                </a:solidFill>
              </a:rPr>
              <a:t>Step 5: </a:t>
            </a:r>
            <a:r>
              <a:rPr lang="en-US" sz="2000" dirty="0" smtClean="0"/>
              <a:t>Organize </a:t>
            </a:r>
            <a:r>
              <a:rPr lang="en-US" sz="2000" dirty="0"/>
              <a:t>my ideas</a:t>
            </a:r>
          </a:p>
          <a:p>
            <a:pPr marL="457200" indent="-457200">
              <a:spcBef>
                <a:spcPct val="50000"/>
              </a:spcBef>
            </a:pPr>
            <a:r>
              <a:rPr lang="en-US" sz="2000" dirty="0" smtClean="0">
                <a:solidFill>
                  <a:srgbClr val="3366FF"/>
                </a:solidFill>
              </a:rPr>
              <a:t>Step 6</a:t>
            </a:r>
            <a:r>
              <a:rPr lang="en-US" sz="2000" dirty="0" smtClean="0"/>
              <a:t>: Find </a:t>
            </a:r>
            <a:r>
              <a:rPr lang="en-US" sz="2000" dirty="0"/>
              <a:t>the information and take notes</a:t>
            </a:r>
          </a:p>
          <a:p>
            <a:pPr marL="457200" indent="-457200">
              <a:spcBef>
                <a:spcPct val="50000"/>
              </a:spcBef>
            </a:pPr>
            <a:r>
              <a:rPr lang="en-US" sz="2000" dirty="0" smtClean="0">
                <a:solidFill>
                  <a:srgbClr val="3366FF"/>
                </a:solidFill>
              </a:rPr>
              <a:t>Step 7:</a:t>
            </a:r>
            <a:r>
              <a:rPr lang="en-US" sz="2000" dirty="0" smtClean="0"/>
              <a:t> Write </a:t>
            </a:r>
            <a:r>
              <a:rPr lang="en-US" sz="2000" dirty="0"/>
              <a:t>the report</a:t>
            </a:r>
          </a:p>
          <a:p>
            <a:pPr marL="457200" indent="-457200">
              <a:spcBef>
                <a:spcPct val="50000"/>
              </a:spcBef>
            </a:pPr>
            <a:r>
              <a:rPr lang="en-US" sz="2000" dirty="0" smtClean="0">
                <a:solidFill>
                  <a:srgbClr val="3366FF"/>
                </a:solidFill>
              </a:rPr>
              <a:t>Step 8: </a:t>
            </a:r>
            <a:r>
              <a:rPr lang="en-US" sz="2000" dirty="0" smtClean="0"/>
              <a:t>How </a:t>
            </a:r>
            <a:r>
              <a:rPr lang="en-US" sz="2000" dirty="0"/>
              <a:t>did I do?</a:t>
            </a:r>
          </a:p>
        </p:txBody>
      </p:sp>
      <p:sp>
        <p:nvSpPr>
          <p:cNvPr id="2069" name="Rectangle 21"/>
          <p:cNvSpPr>
            <a:spLocks noChangeArrowheads="1"/>
          </p:cNvSpPr>
          <p:nvPr/>
        </p:nvSpPr>
        <p:spPr bwMode="auto">
          <a:xfrm>
            <a:off x="2574927" y="3435354"/>
            <a:ext cx="3971925" cy="461665"/>
          </a:xfrm>
          <a:prstGeom prst="rect">
            <a:avLst/>
          </a:prstGeom>
          <a:noFill/>
          <a:ln w="9525">
            <a:noFill/>
            <a:miter lim="800000"/>
            <a:headEnd/>
            <a:tailEnd/>
          </a:ln>
          <a:effectLst/>
        </p:spPr>
        <p:txBody>
          <a:bodyPr>
            <a:prstTxWarp prst="textNoShape">
              <a:avLst/>
            </a:prstTxWarp>
            <a:spAutoFit/>
          </a:bodyPr>
          <a:lstStyle/>
          <a:p>
            <a:endParaRPr lang="en-US"/>
          </a:p>
        </p:txBody>
      </p:sp>
      <p:sp>
        <p:nvSpPr>
          <p:cNvPr id="2071" name="Text Box 23"/>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2072" name="AutoShape 24"/>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sp>
        <p:nvSpPr>
          <p:cNvPr id="2075" name="Text Box 27"/>
          <p:cNvSpPr txBox="1">
            <a:spLocks noChangeArrowheads="1"/>
          </p:cNvSpPr>
          <p:nvPr/>
        </p:nvSpPr>
        <p:spPr bwMode="auto">
          <a:xfrm>
            <a:off x="1676400" y="6629403"/>
            <a:ext cx="914400" cy="461665"/>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b="1" dirty="0"/>
              <a:t>Do:</a:t>
            </a:r>
          </a:p>
        </p:txBody>
      </p:sp>
      <p:sp>
        <p:nvSpPr>
          <p:cNvPr id="2077" name="AutoShape 29"/>
          <p:cNvSpPr>
            <a:spLocks/>
          </p:cNvSpPr>
          <p:nvPr/>
        </p:nvSpPr>
        <p:spPr bwMode="auto">
          <a:xfrm>
            <a:off x="2514600" y="3886200"/>
            <a:ext cx="76200" cy="2057400"/>
          </a:xfrm>
          <a:prstGeom prst="leftBrace">
            <a:avLst>
              <a:gd name="adj1" fmla="val 225000"/>
              <a:gd name="adj2" fmla="val 50000"/>
            </a:avLst>
          </a:prstGeom>
          <a:noFill/>
          <a:ln w="9525">
            <a:solidFill>
              <a:schemeClr val="accent2"/>
            </a:solidFill>
            <a:round/>
            <a:headEnd/>
            <a:tailEnd/>
          </a:ln>
          <a:effectLst/>
        </p:spPr>
        <p:txBody>
          <a:bodyPr wrap="none" anchor="ctr">
            <a:prstTxWarp prst="textNoShape">
              <a:avLst/>
            </a:prstTxWarp>
          </a:bodyPr>
          <a:lstStyle/>
          <a:p>
            <a:endParaRPr lang="en-US"/>
          </a:p>
        </p:txBody>
      </p:sp>
      <p:sp>
        <p:nvSpPr>
          <p:cNvPr id="2078" name="AutoShape 30"/>
          <p:cNvSpPr>
            <a:spLocks/>
          </p:cNvSpPr>
          <p:nvPr/>
        </p:nvSpPr>
        <p:spPr bwMode="auto">
          <a:xfrm>
            <a:off x="2514600" y="6096000"/>
            <a:ext cx="76200" cy="1676400"/>
          </a:xfrm>
          <a:prstGeom prst="leftBrace">
            <a:avLst>
              <a:gd name="adj1" fmla="val 183333"/>
              <a:gd name="adj2" fmla="val 50000"/>
            </a:avLst>
          </a:prstGeom>
          <a:noFill/>
          <a:ln w="9525">
            <a:solidFill>
              <a:schemeClr val="accent2"/>
            </a:solidFill>
            <a:round/>
            <a:headEnd/>
            <a:tailEnd/>
          </a:ln>
          <a:effectLst/>
        </p:spPr>
        <p:txBody>
          <a:bodyPr wrap="none" anchor="ctr">
            <a:prstTxWarp prst="textNoShape">
              <a:avLst/>
            </a:prstTxWarp>
          </a:bodyPr>
          <a:lstStyle/>
          <a:p>
            <a:endParaRPr lang="en-US"/>
          </a:p>
        </p:txBody>
      </p:sp>
      <p:grpSp>
        <p:nvGrpSpPr>
          <p:cNvPr id="2082" name="Group 34"/>
          <p:cNvGrpSpPr>
            <a:grpSpLocks/>
          </p:cNvGrpSpPr>
          <p:nvPr/>
        </p:nvGrpSpPr>
        <p:grpSpPr bwMode="auto">
          <a:xfrm>
            <a:off x="152400" y="152403"/>
            <a:ext cx="6477000" cy="461963"/>
            <a:chOff x="96" y="96"/>
            <a:chExt cx="4080" cy="291"/>
          </a:xfrm>
        </p:grpSpPr>
        <p:sp>
          <p:nvSpPr>
            <p:cNvPr id="2083" name="Text Box 35"/>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b="1">
                <a:solidFill>
                  <a:schemeClr val="accent2"/>
                </a:solidFill>
              </a:endParaRPr>
            </a:p>
          </p:txBody>
        </p:sp>
        <p:cxnSp>
          <p:nvCxnSpPr>
            <p:cNvPr id="2084" name="AutoShape 36"/>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2085" name="Picture 37"/>
          <p:cNvPicPr>
            <a:picLocks noChangeAspect="1" noChangeArrowheads="1"/>
          </p:cNvPicPr>
          <p:nvPr/>
        </p:nvPicPr>
        <p:blipFill>
          <a:blip r:embed="rId4"/>
          <a:srcRect/>
          <a:stretch>
            <a:fillRect/>
          </a:stretch>
        </p:blipFill>
        <p:spPr bwMode="auto">
          <a:xfrm>
            <a:off x="457201" y="4267200"/>
            <a:ext cx="1420813" cy="3657600"/>
          </a:xfrm>
          <a:prstGeom prst="rect">
            <a:avLst/>
          </a:prstGeom>
          <a:noFill/>
          <a:ln w="9525">
            <a:noFill/>
            <a:miter lim="800000"/>
            <a:headEnd/>
            <a:tailEnd/>
          </a:ln>
          <a:effectLst/>
        </p:spPr>
      </p:pic>
      <p:pic>
        <p:nvPicPr>
          <p:cNvPr id="2090" name="Picture 42"/>
          <p:cNvPicPr>
            <a:picLocks noChangeAspect="1" noChangeArrowheads="1"/>
          </p:cNvPicPr>
          <p:nvPr/>
        </p:nvPicPr>
        <p:blipFill>
          <a:blip r:embed="rId5"/>
          <a:srcRect/>
          <a:stretch>
            <a:fillRect/>
          </a:stretch>
        </p:blipFill>
        <p:spPr bwMode="auto">
          <a:xfrm>
            <a:off x="838200" y="3792540"/>
            <a:ext cx="838200" cy="627063"/>
          </a:xfrm>
          <a:prstGeom prst="rect">
            <a:avLst/>
          </a:prstGeom>
          <a:noFill/>
          <a:ln w="9525">
            <a:noFill/>
            <a:miter lim="800000"/>
            <a:headEnd/>
            <a:tailEnd/>
          </a:ln>
          <a:effectLst/>
        </p:spPr>
      </p:pic>
      <p:pic>
        <p:nvPicPr>
          <p:cNvPr id="2091" name="Picture 43"/>
          <p:cNvPicPr>
            <a:picLocks noChangeAspect="1" noChangeArrowheads="1"/>
          </p:cNvPicPr>
          <p:nvPr/>
        </p:nvPicPr>
        <p:blipFill>
          <a:blip r:embed="rId6"/>
          <a:srcRect/>
          <a:stretch>
            <a:fillRect/>
          </a:stretch>
        </p:blipFill>
        <p:spPr bwMode="auto">
          <a:xfrm flipV="1">
            <a:off x="6553200" y="8839203"/>
            <a:ext cx="228600" cy="173039"/>
          </a:xfrm>
          <a:prstGeom prst="rect">
            <a:avLst/>
          </a:prstGeom>
          <a:noFill/>
          <a:ln w="9525">
            <a:noFill/>
            <a:miter lim="800000"/>
            <a:headEnd/>
            <a:tailEnd/>
          </a:ln>
          <a:effectLst/>
        </p:spPr>
      </p:pic>
      <p:sp>
        <p:nvSpPr>
          <p:cNvPr id="2076" name="Text Box 28"/>
          <p:cNvSpPr txBox="1">
            <a:spLocks noChangeArrowheads="1"/>
          </p:cNvSpPr>
          <p:nvPr/>
        </p:nvSpPr>
        <p:spPr bwMode="auto">
          <a:xfrm>
            <a:off x="1143000" y="7767935"/>
            <a:ext cx="12954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dirty="0"/>
              <a:t>Review:</a:t>
            </a:r>
          </a:p>
        </p:txBody>
      </p:sp>
      <p:sp>
        <p:nvSpPr>
          <p:cNvPr id="2081" name="Line 33"/>
          <p:cNvSpPr>
            <a:spLocks noChangeShapeType="1"/>
          </p:cNvSpPr>
          <p:nvPr/>
        </p:nvSpPr>
        <p:spPr bwMode="auto">
          <a:xfrm>
            <a:off x="2286000" y="7996532"/>
            <a:ext cx="304800" cy="0"/>
          </a:xfrm>
          <a:prstGeom prst="line">
            <a:avLst/>
          </a:prstGeom>
          <a:noFill/>
          <a:ln w="9525">
            <a:solidFill>
              <a:schemeClr val="accent2"/>
            </a:solidFill>
            <a:round/>
            <a:headEnd/>
            <a:tailEnd type="triangle" w="med" len="med"/>
          </a:ln>
          <a:effectLst/>
        </p:spPr>
        <p:txBody>
          <a:bodyPr>
            <a:prstTxWarp prst="textNoShape">
              <a:avLst/>
            </a:prstTxWarp>
          </a:bodyPr>
          <a:lstStyle/>
          <a:p>
            <a:endParaRPr lang="en-US"/>
          </a:p>
        </p:txBody>
      </p:sp>
      <p:sp>
        <p:nvSpPr>
          <p:cNvPr id="2074" name="Text Box 26"/>
          <p:cNvSpPr txBox="1">
            <a:spLocks noChangeArrowheads="1"/>
          </p:cNvSpPr>
          <p:nvPr/>
        </p:nvSpPr>
        <p:spPr bwMode="auto">
          <a:xfrm>
            <a:off x="1676400" y="4648203"/>
            <a:ext cx="914400" cy="461665"/>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b="1" dirty="0"/>
              <a:t>Plan: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BAB1FDDA-9535-E748-90AE-ED82EAEE9B36}" type="slidenum">
              <a:rPr lang="en-US"/>
              <a:pPr/>
              <a:t>10</a:t>
            </a:fld>
            <a:endParaRPr lang="en-US" dirty="0"/>
          </a:p>
        </p:txBody>
      </p:sp>
      <p:sp>
        <p:nvSpPr>
          <p:cNvPr id="72706" name="Text Box 2"/>
          <p:cNvSpPr txBox="1">
            <a:spLocks noChangeArrowheads="1"/>
          </p:cNvSpPr>
          <p:nvPr/>
        </p:nvSpPr>
        <p:spPr bwMode="auto">
          <a:xfrm>
            <a:off x="304800" y="1116016"/>
            <a:ext cx="6248400" cy="6663361"/>
          </a:xfrm>
          <a:prstGeom prst="rect">
            <a:avLst/>
          </a:prstGeom>
          <a:noFill/>
          <a:ln w="9525">
            <a:noFill/>
            <a:miter lim="800000"/>
            <a:headEnd/>
            <a:tailEnd/>
          </a:ln>
          <a:effectLst/>
        </p:spPr>
        <p:txBody>
          <a:bodyPr>
            <a:prstTxWarp prst="textNoShape">
              <a:avLst/>
            </a:prstTxWarp>
            <a:spAutoFit/>
          </a:bodyPr>
          <a:lstStyle/>
          <a:p>
            <a:pPr marL="609600" indent="-609600">
              <a:spcBef>
                <a:spcPct val="50000"/>
              </a:spcBef>
            </a:pPr>
            <a:endParaRPr lang="en-US" sz="1400" dirty="0">
              <a:latin typeface="Georgia" pitchFamily="-65" charset="0"/>
            </a:endParaRPr>
          </a:p>
          <a:p>
            <a:pPr marL="609600" indent="-609600" eaLnBrk="0" hangingPunct="0"/>
            <a:r>
              <a:rPr lang="en-US" sz="1400" dirty="0">
                <a:latin typeface="Georgia" pitchFamily="-65" charset="0"/>
              </a:rPr>
              <a:t>Introduction/thesis:</a:t>
            </a:r>
          </a:p>
          <a:p>
            <a:pPr marL="609600" indent="-609600">
              <a:spcBef>
                <a:spcPct val="50000"/>
              </a:spcBef>
            </a:pPr>
            <a:endParaRPr lang="en-US" sz="1400" dirty="0">
              <a:latin typeface="Georgia" pitchFamily="-65" charset="0"/>
            </a:endParaRPr>
          </a:p>
          <a:p>
            <a:pPr marL="609600" indent="-609600">
              <a:spcBef>
                <a:spcPct val="50000"/>
              </a:spcBef>
              <a:buFontTx/>
              <a:buAutoNum type="romanUcPeriod"/>
            </a:pPr>
            <a:r>
              <a:rPr lang="en-US" sz="1400" dirty="0">
                <a:latin typeface="Georgia" pitchFamily="-65" charset="0"/>
              </a:rPr>
              <a:t>First thing to talk about </a:t>
            </a:r>
            <a:br>
              <a:rPr lang="en-US" sz="1400" dirty="0">
                <a:latin typeface="Georgia" pitchFamily="-65" charset="0"/>
              </a:rPr>
            </a:br>
            <a:r>
              <a:rPr lang="en-US" sz="1400" dirty="0">
                <a:latin typeface="Georgia" pitchFamily="-65" charset="0"/>
              </a:rPr>
              <a:t/>
            </a:r>
            <a:br>
              <a:rPr lang="en-US" sz="1400" dirty="0">
                <a:latin typeface="Georgia" pitchFamily="-65" charset="0"/>
              </a:rPr>
            </a:br>
            <a:r>
              <a:rPr lang="en-US" sz="1400" dirty="0">
                <a:latin typeface="Georgia" pitchFamily="-65" charset="0"/>
              </a:rPr>
              <a:t/>
            </a:r>
            <a:br>
              <a:rPr lang="en-US" sz="1400" dirty="0">
                <a:latin typeface="Georgia" pitchFamily="-65" charset="0"/>
              </a:rPr>
            </a:br>
            <a:r>
              <a:rPr lang="en-US" sz="1400" dirty="0">
                <a:latin typeface="Georgia" pitchFamily="-65" charset="0"/>
              </a:rPr>
              <a:t>A . A detail?</a:t>
            </a:r>
            <a:br>
              <a:rPr lang="en-US" sz="1400" dirty="0">
                <a:latin typeface="Georgia" pitchFamily="-65" charset="0"/>
              </a:rPr>
            </a:br>
            <a:r>
              <a:rPr lang="en-US" sz="1400" dirty="0">
                <a:latin typeface="Georgia" pitchFamily="-65" charset="0"/>
              </a:rPr>
              <a:t/>
            </a:r>
            <a:br>
              <a:rPr lang="en-US" sz="1400" dirty="0">
                <a:latin typeface="Georgia" pitchFamily="-65" charset="0"/>
              </a:rPr>
            </a:br>
            <a:r>
              <a:rPr lang="en-US" sz="1400" dirty="0">
                <a:latin typeface="Georgia" pitchFamily="-65" charset="0"/>
              </a:rPr>
              <a:t>B.  A detail</a:t>
            </a:r>
            <a:br>
              <a:rPr lang="en-US" sz="1400" dirty="0">
                <a:latin typeface="Georgia" pitchFamily="-65" charset="0"/>
              </a:rPr>
            </a:br>
            <a:r>
              <a:rPr lang="en-US" sz="1400" dirty="0">
                <a:latin typeface="Georgia" pitchFamily="-65" charset="0"/>
              </a:rPr>
              <a:t/>
            </a:r>
            <a:br>
              <a:rPr lang="en-US" sz="1400" dirty="0">
                <a:latin typeface="Georgia" pitchFamily="-65" charset="0"/>
              </a:rPr>
            </a:br>
            <a:endParaRPr lang="en-US" sz="1400" dirty="0">
              <a:latin typeface="Georgia" pitchFamily="-65" charset="0"/>
            </a:endParaRPr>
          </a:p>
          <a:p>
            <a:pPr marL="609600" indent="-609600">
              <a:spcBef>
                <a:spcPct val="50000"/>
              </a:spcBef>
              <a:buFontTx/>
              <a:buAutoNum type="romanUcPeriod"/>
            </a:pPr>
            <a:r>
              <a:rPr lang="en-US" sz="1400" dirty="0">
                <a:latin typeface="Georgia" pitchFamily="-65" charset="0"/>
              </a:rPr>
              <a:t>Second thing to talk about</a:t>
            </a:r>
            <a:br>
              <a:rPr lang="en-US" sz="1400" dirty="0">
                <a:latin typeface="Georgia" pitchFamily="-65" charset="0"/>
              </a:rPr>
            </a:br>
            <a:r>
              <a:rPr lang="en-US" sz="1400" dirty="0">
                <a:latin typeface="Georgia" pitchFamily="-65" charset="0"/>
              </a:rPr>
              <a:t/>
            </a:r>
            <a:br>
              <a:rPr lang="en-US" sz="1400" dirty="0">
                <a:latin typeface="Georgia" pitchFamily="-65" charset="0"/>
              </a:rPr>
            </a:br>
            <a:r>
              <a:rPr lang="en-US" sz="1400" dirty="0">
                <a:latin typeface="Georgia" pitchFamily="-65" charset="0"/>
              </a:rPr>
              <a:t/>
            </a:r>
            <a:br>
              <a:rPr lang="en-US" sz="1400" dirty="0">
                <a:latin typeface="Georgia" pitchFamily="-65" charset="0"/>
              </a:rPr>
            </a:br>
            <a:r>
              <a:rPr lang="en-US" sz="1400" dirty="0">
                <a:latin typeface="Georgia" pitchFamily="-65" charset="0"/>
              </a:rPr>
              <a:t>A . A detail?</a:t>
            </a:r>
            <a:br>
              <a:rPr lang="en-US" sz="1400" dirty="0">
                <a:latin typeface="Georgia" pitchFamily="-65" charset="0"/>
              </a:rPr>
            </a:br>
            <a:r>
              <a:rPr lang="en-US" sz="1400" dirty="0">
                <a:latin typeface="Georgia" pitchFamily="-65" charset="0"/>
              </a:rPr>
              <a:t/>
            </a:r>
            <a:br>
              <a:rPr lang="en-US" sz="1400" dirty="0">
                <a:latin typeface="Georgia" pitchFamily="-65" charset="0"/>
              </a:rPr>
            </a:br>
            <a:r>
              <a:rPr lang="en-US" sz="1400" dirty="0">
                <a:latin typeface="Georgia" pitchFamily="-65" charset="0"/>
              </a:rPr>
              <a:t>B.  A detail</a:t>
            </a:r>
            <a:br>
              <a:rPr lang="en-US" sz="1400" dirty="0">
                <a:latin typeface="Georgia" pitchFamily="-65" charset="0"/>
              </a:rPr>
            </a:br>
            <a:r>
              <a:rPr lang="en-US" sz="1400" dirty="0">
                <a:latin typeface="Georgia" pitchFamily="-65" charset="0"/>
              </a:rPr>
              <a:t/>
            </a:r>
            <a:br>
              <a:rPr lang="en-US" sz="1400" dirty="0">
                <a:latin typeface="Georgia" pitchFamily="-65" charset="0"/>
              </a:rPr>
            </a:br>
            <a:endParaRPr lang="en-US" sz="1400" dirty="0">
              <a:latin typeface="Georgia" pitchFamily="-65" charset="0"/>
            </a:endParaRPr>
          </a:p>
          <a:p>
            <a:pPr marL="609600" indent="-609600">
              <a:spcBef>
                <a:spcPct val="50000"/>
              </a:spcBef>
              <a:buFontTx/>
              <a:buAutoNum type="romanUcPeriod"/>
            </a:pPr>
            <a:r>
              <a:rPr lang="en-US" sz="1400" dirty="0">
                <a:latin typeface="Georgia" pitchFamily="-65" charset="0"/>
              </a:rPr>
              <a:t>Third thing to talk about </a:t>
            </a:r>
            <a:br>
              <a:rPr lang="en-US" sz="1400" dirty="0">
                <a:latin typeface="Georgia" pitchFamily="-65" charset="0"/>
              </a:rPr>
            </a:br>
            <a:r>
              <a:rPr lang="en-US" sz="1400" dirty="0">
                <a:latin typeface="Georgia" pitchFamily="-65" charset="0"/>
              </a:rPr>
              <a:t/>
            </a:r>
            <a:br>
              <a:rPr lang="en-US" sz="1400" dirty="0">
                <a:latin typeface="Georgia" pitchFamily="-65" charset="0"/>
              </a:rPr>
            </a:br>
            <a:r>
              <a:rPr lang="en-US" sz="1400" dirty="0">
                <a:latin typeface="Georgia" pitchFamily="-65" charset="0"/>
              </a:rPr>
              <a:t/>
            </a:r>
            <a:br>
              <a:rPr lang="en-US" sz="1400" dirty="0">
                <a:latin typeface="Georgia" pitchFamily="-65" charset="0"/>
              </a:rPr>
            </a:br>
            <a:r>
              <a:rPr lang="en-US" sz="1400" dirty="0">
                <a:latin typeface="Georgia" pitchFamily="-65" charset="0"/>
              </a:rPr>
              <a:t>A . A detail?</a:t>
            </a:r>
            <a:br>
              <a:rPr lang="en-US" sz="1400" dirty="0">
                <a:latin typeface="Georgia" pitchFamily="-65" charset="0"/>
              </a:rPr>
            </a:br>
            <a:r>
              <a:rPr lang="en-US" sz="1400" dirty="0">
                <a:latin typeface="Georgia" pitchFamily="-65" charset="0"/>
              </a:rPr>
              <a:t/>
            </a:r>
            <a:br>
              <a:rPr lang="en-US" sz="1400" dirty="0">
                <a:latin typeface="Georgia" pitchFamily="-65" charset="0"/>
              </a:rPr>
            </a:br>
            <a:r>
              <a:rPr lang="en-US" sz="1400" dirty="0">
                <a:latin typeface="Georgia" pitchFamily="-65" charset="0"/>
              </a:rPr>
              <a:t>B.  A detail</a:t>
            </a:r>
            <a:br>
              <a:rPr lang="en-US" sz="1400" dirty="0">
                <a:latin typeface="Georgia" pitchFamily="-65" charset="0"/>
              </a:rPr>
            </a:br>
            <a:r>
              <a:rPr lang="en-US" sz="1400" dirty="0">
                <a:latin typeface="Georgia" pitchFamily="-65" charset="0"/>
              </a:rPr>
              <a:t/>
            </a:r>
            <a:br>
              <a:rPr lang="en-US" sz="1400" dirty="0">
                <a:latin typeface="Georgia" pitchFamily="-65" charset="0"/>
              </a:rPr>
            </a:br>
            <a:endParaRPr lang="en-US" sz="1400" dirty="0">
              <a:latin typeface="Georgia" pitchFamily="-65" charset="0"/>
            </a:endParaRPr>
          </a:p>
          <a:p>
            <a:pPr marL="609600" indent="-609600">
              <a:spcBef>
                <a:spcPct val="50000"/>
              </a:spcBef>
            </a:pPr>
            <a:r>
              <a:rPr lang="en-US" sz="1400" dirty="0">
                <a:latin typeface="Georgia" pitchFamily="-65" charset="0"/>
              </a:rPr>
              <a:t>Conclusion (restate thesis):</a:t>
            </a:r>
          </a:p>
        </p:txBody>
      </p:sp>
      <p:sp>
        <p:nvSpPr>
          <p:cNvPr id="72724" name="Text Box 20"/>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dirty="0">
                <a:solidFill>
                  <a:schemeClr val="accent2"/>
                </a:solidFill>
                <a:latin typeface="Georgia" pitchFamily="-65" charset="0"/>
              </a:rPr>
              <a:t>Ridgefield Academy Library			                Mrs. Girolamo</a:t>
            </a:r>
          </a:p>
        </p:txBody>
      </p:sp>
      <p:cxnSp>
        <p:nvCxnSpPr>
          <p:cNvPr id="72725" name="AutoShape 21"/>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72726" name="Group 22"/>
          <p:cNvGrpSpPr>
            <a:grpSpLocks/>
          </p:cNvGrpSpPr>
          <p:nvPr/>
        </p:nvGrpSpPr>
        <p:grpSpPr bwMode="auto">
          <a:xfrm>
            <a:off x="152400" y="152403"/>
            <a:ext cx="6477000" cy="461963"/>
            <a:chOff x="96" y="96"/>
            <a:chExt cx="4080" cy="291"/>
          </a:xfrm>
        </p:grpSpPr>
        <p:sp>
          <p:nvSpPr>
            <p:cNvPr id="72727" name="Text Box 23"/>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dirty="0">
                  <a:solidFill>
                    <a:schemeClr val="accent2"/>
                  </a:solidFill>
                </a:rPr>
                <a:t>Do:</a:t>
              </a:r>
            </a:p>
          </p:txBody>
        </p:sp>
        <p:cxnSp>
          <p:nvCxnSpPr>
            <p:cNvPr id="72728" name="AutoShape 24"/>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sp>
        <p:nvSpPr>
          <p:cNvPr id="72730" name="Text Box 26"/>
          <p:cNvSpPr txBox="1">
            <a:spLocks noChangeArrowheads="1"/>
          </p:cNvSpPr>
          <p:nvPr/>
        </p:nvSpPr>
        <p:spPr bwMode="auto">
          <a:xfrm>
            <a:off x="304801" y="762003"/>
            <a:ext cx="6172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u="sng" dirty="0">
                <a:solidFill>
                  <a:schemeClr val="accent2"/>
                </a:solidFill>
              </a:rPr>
              <a:t>Outline worksheet</a:t>
            </a:r>
          </a:p>
        </p:txBody>
      </p:sp>
      <p:pic>
        <p:nvPicPr>
          <p:cNvPr id="72731" name="Picture 27"/>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72732" name="Picture 28"/>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14257EB8-E130-0141-BA8F-7A1C1925C349}" type="slidenum">
              <a:rPr lang="en-US"/>
              <a:pPr/>
              <a:t>11</a:t>
            </a:fld>
            <a:endParaRPr lang="en-US" dirty="0"/>
          </a:p>
        </p:txBody>
      </p:sp>
      <p:sp>
        <p:nvSpPr>
          <p:cNvPr id="65557" name="Text Box 21"/>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dirty="0">
                <a:solidFill>
                  <a:schemeClr val="accent2"/>
                </a:solidFill>
                <a:latin typeface="Georgia" pitchFamily="-65" charset="0"/>
              </a:rPr>
              <a:t>Ridgefield Academy Library			                Mrs. Girolamo</a:t>
            </a:r>
          </a:p>
        </p:txBody>
      </p:sp>
      <p:cxnSp>
        <p:nvCxnSpPr>
          <p:cNvPr id="65558" name="AutoShape 22"/>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65561" name="Group 25"/>
          <p:cNvGrpSpPr>
            <a:grpSpLocks/>
          </p:cNvGrpSpPr>
          <p:nvPr/>
        </p:nvGrpSpPr>
        <p:grpSpPr bwMode="auto">
          <a:xfrm>
            <a:off x="152400" y="152403"/>
            <a:ext cx="6477000" cy="461963"/>
            <a:chOff x="96" y="96"/>
            <a:chExt cx="4080" cy="291"/>
          </a:xfrm>
        </p:grpSpPr>
        <p:sp>
          <p:nvSpPr>
            <p:cNvPr id="65562" name="Text Box 26"/>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dirty="0">
                  <a:solidFill>
                    <a:schemeClr val="accent2"/>
                  </a:solidFill>
                </a:rPr>
                <a:t>Do:</a:t>
              </a:r>
            </a:p>
          </p:txBody>
        </p:sp>
        <p:cxnSp>
          <p:nvCxnSpPr>
            <p:cNvPr id="65563" name="AutoShape 27"/>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sp>
        <p:nvSpPr>
          <p:cNvPr id="65564" name="Text Box 28"/>
          <p:cNvSpPr txBox="1">
            <a:spLocks noChangeArrowheads="1"/>
          </p:cNvSpPr>
          <p:nvPr/>
        </p:nvSpPr>
        <p:spPr bwMode="auto">
          <a:xfrm>
            <a:off x="304801" y="762003"/>
            <a:ext cx="6172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u="sng" dirty="0">
                <a:solidFill>
                  <a:schemeClr val="accent2"/>
                </a:solidFill>
              </a:rPr>
              <a:t>Outline </a:t>
            </a:r>
            <a:r>
              <a:rPr lang="en-US" b="1" u="sng" dirty="0">
                <a:solidFill>
                  <a:schemeClr val="accent2"/>
                </a:solidFill>
                <a:latin typeface="Bradley Hand ITC" pitchFamily="66" charset="0"/>
              </a:rPr>
              <a:t>example</a:t>
            </a:r>
          </a:p>
        </p:txBody>
      </p:sp>
      <p:pic>
        <p:nvPicPr>
          <p:cNvPr id="65565" name="Picture 29"/>
          <p:cNvPicPr>
            <a:picLocks noChangeAspect="1" noChangeArrowheads="1"/>
          </p:cNvPicPr>
          <p:nvPr/>
        </p:nvPicPr>
        <p:blipFill>
          <a:blip r:embed="rId3"/>
          <a:srcRect/>
          <a:stretch>
            <a:fillRect/>
          </a:stretch>
        </p:blipFill>
        <p:spPr bwMode="auto">
          <a:xfrm>
            <a:off x="6172200" y="3179"/>
            <a:ext cx="609600" cy="454025"/>
          </a:xfrm>
          <a:prstGeom prst="rect">
            <a:avLst/>
          </a:prstGeom>
          <a:noFill/>
          <a:ln w="9525">
            <a:noFill/>
            <a:miter lim="800000"/>
            <a:headEnd/>
            <a:tailEnd/>
          </a:ln>
          <a:effectLst/>
        </p:spPr>
      </p:pic>
      <p:pic>
        <p:nvPicPr>
          <p:cNvPr id="65566" name="Picture 30"/>
          <p:cNvPicPr>
            <a:picLocks noChangeAspect="1" noChangeArrowheads="1"/>
          </p:cNvPicPr>
          <p:nvPr/>
        </p:nvPicPr>
        <p:blipFill>
          <a:blip r:embed="rId4"/>
          <a:srcRect/>
          <a:stretch>
            <a:fillRect/>
          </a:stretch>
        </p:blipFill>
        <p:spPr bwMode="auto">
          <a:xfrm flipV="1">
            <a:off x="6553200" y="8839203"/>
            <a:ext cx="228600" cy="173039"/>
          </a:xfrm>
          <a:prstGeom prst="rect">
            <a:avLst/>
          </a:prstGeom>
          <a:noFill/>
          <a:ln w="9525">
            <a:noFill/>
            <a:miter lim="800000"/>
            <a:headEnd/>
            <a:tailEnd/>
          </a:ln>
          <a:effectLst/>
        </p:spPr>
      </p:pic>
      <p:graphicFrame>
        <p:nvGraphicFramePr>
          <p:cNvPr id="65567" name="Object 31"/>
          <p:cNvGraphicFramePr>
            <a:graphicFrameLocks noChangeAspect="1"/>
          </p:cNvGraphicFramePr>
          <p:nvPr/>
        </p:nvGraphicFramePr>
        <p:xfrm>
          <a:off x="685800" y="1206501"/>
          <a:ext cx="5486400" cy="7251700"/>
        </p:xfrm>
        <a:graphic>
          <a:graphicData uri="http://schemas.openxmlformats.org/presentationml/2006/ole">
            <mc:AlternateContent xmlns:mc="http://schemas.openxmlformats.org/markup-compatibility/2006">
              <mc:Choice xmlns:v="urn:schemas-microsoft-com:vml" Requires="v">
                <p:oleObj spid="_x0000_s65643" name="Document" r:id="rId5" imgW="5486400" imgH="7251700" progId="Word.Document.12">
                  <p:link updateAutomatic="1"/>
                </p:oleObj>
              </mc:Choice>
              <mc:Fallback>
                <p:oleObj name="Document" r:id="rId5" imgW="5486400" imgH="7251700" progId="Word.Document.12">
                  <p:link updateAutomatic="1"/>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206501"/>
                        <a:ext cx="5486400" cy="725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BD72407E-3BD8-A44A-82DC-CC6226BC20F8}" type="slidenum">
              <a:rPr lang="en-US"/>
              <a:pPr/>
              <a:t>12</a:t>
            </a:fld>
            <a:endParaRPr lang="en-US" dirty="0"/>
          </a:p>
        </p:txBody>
      </p:sp>
      <p:sp>
        <p:nvSpPr>
          <p:cNvPr id="21506" name="Text Box 2"/>
          <p:cNvSpPr txBox="1">
            <a:spLocks noChangeArrowheads="1"/>
          </p:cNvSpPr>
          <p:nvPr/>
        </p:nvSpPr>
        <p:spPr bwMode="auto">
          <a:xfrm>
            <a:off x="228600" y="2514603"/>
            <a:ext cx="64770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chemeClr val="accent2"/>
                </a:solidFill>
              </a:rPr>
              <a:t>Using the internet: Tips and Tricks</a:t>
            </a:r>
          </a:p>
        </p:txBody>
      </p:sp>
      <p:sp>
        <p:nvSpPr>
          <p:cNvPr id="21518" name="Text Box 14"/>
          <p:cNvSpPr txBox="1">
            <a:spLocks noChangeArrowheads="1"/>
          </p:cNvSpPr>
          <p:nvPr/>
        </p:nvSpPr>
        <p:spPr bwMode="auto">
          <a:xfrm>
            <a:off x="304800" y="2911478"/>
            <a:ext cx="6096000" cy="5755423"/>
          </a:xfrm>
          <a:prstGeom prst="rect">
            <a:avLst/>
          </a:prstGeom>
          <a:noFill/>
          <a:ln w="9525">
            <a:noFill/>
            <a:miter lim="800000"/>
            <a:headEnd/>
            <a:tailEnd/>
          </a:ln>
          <a:effectLst/>
        </p:spPr>
        <p:txBody>
          <a:bodyPr>
            <a:prstTxWarp prst="textNoShape">
              <a:avLst/>
            </a:prstTxWarp>
            <a:spAutoFit/>
          </a:bodyPr>
          <a:lstStyle/>
          <a:p>
            <a:pPr>
              <a:spcBef>
                <a:spcPct val="50000"/>
              </a:spcBef>
              <a:buClr>
                <a:srgbClr val="FF0000"/>
              </a:buClr>
              <a:buFontTx/>
              <a:buChar char="•"/>
            </a:pPr>
            <a:r>
              <a:rPr lang="en-US" sz="1600" dirty="0">
                <a:latin typeface="Georgia" pitchFamily="-65" charset="0"/>
              </a:rPr>
              <a:t> </a:t>
            </a:r>
            <a:r>
              <a:rPr lang="en-US" sz="1600" u="sng" dirty="0">
                <a:latin typeface="Georgia" pitchFamily="-65" charset="0"/>
              </a:rPr>
              <a:t>Use quotes</a:t>
            </a:r>
            <a:r>
              <a:rPr lang="en-US" sz="1600" dirty="0">
                <a:latin typeface="Georgia" pitchFamily="-65" charset="0"/>
              </a:rPr>
              <a:t> for internet searches, if you’re looking for a phrase. Otherwise, you will get sites that have the 1</a:t>
            </a:r>
            <a:r>
              <a:rPr lang="en-US" sz="1600" baseline="30000" dirty="0">
                <a:latin typeface="Georgia" pitchFamily="-65" charset="0"/>
              </a:rPr>
              <a:t>st</a:t>
            </a:r>
            <a:r>
              <a:rPr lang="en-US" sz="1600" dirty="0">
                <a:latin typeface="Georgia" pitchFamily="-65" charset="0"/>
              </a:rPr>
              <a:t> word and 2</a:t>
            </a:r>
            <a:r>
              <a:rPr lang="en-US" sz="1600" baseline="30000" dirty="0">
                <a:latin typeface="Georgia" pitchFamily="-65" charset="0"/>
              </a:rPr>
              <a:t>nd</a:t>
            </a:r>
            <a:r>
              <a:rPr lang="en-US" sz="1600" dirty="0">
                <a:latin typeface="Georgia" pitchFamily="-65" charset="0"/>
              </a:rPr>
              <a:t> word, but not necessarily together</a:t>
            </a:r>
            <a:r>
              <a:rPr lang="en-US" sz="1600" dirty="0" smtClean="0">
                <a:latin typeface="Georgia" pitchFamily="-65" charset="0"/>
              </a:rPr>
              <a:t>! For example “Miami Dolphins”.</a:t>
            </a:r>
            <a:endParaRPr lang="en-US" sz="1600" dirty="0">
              <a:latin typeface="Georgia" pitchFamily="-65" charset="0"/>
            </a:endParaRPr>
          </a:p>
          <a:p>
            <a:pPr>
              <a:spcBef>
                <a:spcPct val="50000"/>
              </a:spcBef>
              <a:buClr>
                <a:srgbClr val="FF0000"/>
              </a:buClr>
              <a:buFontTx/>
              <a:buChar char="•"/>
            </a:pPr>
            <a:r>
              <a:rPr lang="en-US" sz="1600" dirty="0">
                <a:latin typeface="Georgia" pitchFamily="-65" charset="0"/>
              </a:rPr>
              <a:t> Check that the website is </a:t>
            </a:r>
            <a:r>
              <a:rPr lang="en-US" sz="1600" u="sng" dirty="0">
                <a:latin typeface="Georgia" pitchFamily="-65" charset="0"/>
              </a:rPr>
              <a:t>reliable</a:t>
            </a:r>
            <a:r>
              <a:rPr lang="en-US" sz="1600" dirty="0">
                <a:latin typeface="Georgia" pitchFamily="-65" charset="0"/>
              </a:rPr>
              <a:t>!</a:t>
            </a:r>
            <a:br>
              <a:rPr lang="en-US" sz="1600" dirty="0">
                <a:latin typeface="Georgia" pitchFamily="-65" charset="0"/>
              </a:rPr>
            </a:br>
            <a:r>
              <a:rPr lang="en-US" sz="1600" dirty="0">
                <a:latin typeface="Georgia" pitchFamily="-65" charset="0"/>
              </a:rPr>
              <a:t>	Who is the author of the information?</a:t>
            </a:r>
            <a:br>
              <a:rPr lang="en-US" sz="1600" dirty="0">
                <a:latin typeface="Georgia" pitchFamily="-65" charset="0"/>
              </a:rPr>
            </a:br>
            <a:r>
              <a:rPr lang="en-US" sz="1600" dirty="0">
                <a:latin typeface="Georgia" pitchFamily="-65" charset="0"/>
              </a:rPr>
              <a:t>	What is the purpose of the website? Is it to</a:t>
            </a:r>
            <a:br>
              <a:rPr lang="en-US" sz="1600" dirty="0">
                <a:latin typeface="Georgia" pitchFamily="-65" charset="0"/>
              </a:rPr>
            </a:br>
            <a:r>
              <a:rPr lang="en-US" sz="1600" dirty="0">
                <a:latin typeface="Georgia" pitchFamily="-65" charset="0"/>
              </a:rPr>
              <a:t>		 inform</a:t>
            </a:r>
            <a:r>
              <a:rPr lang="en-US" sz="1600" dirty="0" smtClean="0">
                <a:latin typeface="Georgia" pitchFamily="-65" charset="0"/>
              </a:rPr>
              <a:t>, explain </a:t>
            </a:r>
            <a:r>
              <a:rPr lang="en-US" sz="1600" dirty="0">
                <a:latin typeface="Georgia" pitchFamily="-65" charset="0"/>
              </a:rPr>
              <a:t>or persuade?</a:t>
            </a:r>
            <a:br>
              <a:rPr lang="en-US" sz="1600" dirty="0">
                <a:latin typeface="Georgia" pitchFamily="-65" charset="0"/>
              </a:rPr>
            </a:br>
            <a:r>
              <a:rPr lang="en-US" sz="1600" dirty="0">
                <a:latin typeface="Georgia" pitchFamily="-65" charset="0"/>
              </a:rPr>
              <a:t>	When was the information last updated?</a:t>
            </a:r>
            <a:br>
              <a:rPr lang="en-US" sz="1600" dirty="0">
                <a:latin typeface="Georgia" pitchFamily="-65" charset="0"/>
              </a:rPr>
            </a:br>
            <a:r>
              <a:rPr lang="en-US" sz="1600" dirty="0">
                <a:latin typeface="Georgia" pitchFamily="-65" charset="0"/>
              </a:rPr>
              <a:t>	Is the information on the website similar to other</a:t>
            </a:r>
            <a:br>
              <a:rPr lang="en-US" sz="1600" dirty="0">
                <a:latin typeface="Georgia" pitchFamily="-65" charset="0"/>
              </a:rPr>
            </a:br>
            <a:r>
              <a:rPr lang="en-US" sz="1600" dirty="0">
                <a:latin typeface="Georgia" pitchFamily="-65" charset="0"/>
              </a:rPr>
              <a:t>		information you have received on the </a:t>
            </a:r>
            <a:br>
              <a:rPr lang="en-US" sz="1600" dirty="0">
                <a:latin typeface="Georgia" pitchFamily="-65" charset="0"/>
              </a:rPr>
            </a:br>
            <a:r>
              <a:rPr lang="en-US" sz="1600" dirty="0">
                <a:latin typeface="Georgia" pitchFamily="-65" charset="0"/>
              </a:rPr>
              <a:t>		topic</a:t>
            </a:r>
            <a:r>
              <a:rPr lang="en-US" sz="1600" dirty="0" smtClean="0">
                <a:latin typeface="Georgia" pitchFamily="-65" charset="0"/>
              </a:rPr>
              <a:t>?</a:t>
            </a:r>
          </a:p>
          <a:p>
            <a:pPr>
              <a:spcBef>
                <a:spcPct val="50000"/>
              </a:spcBef>
              <a:buClr>
                <a:srgbClr val="FF0000"/>
              </a:buClr>
            </a:pPr>
            <a:r>
              <a:rPr lang="en-US" sz="1600" dirty="0" smtClean="0">
                <a:latin typeface="Georgia" pitchFamily="-65" charset="0"/>
              </a:rPr>
              <a:t>If you are unsure about whether the information is true, try to verify the information with at least 2 other sources.</a:t>
            </a:r>
            <a:endParaRPr lang="en-US" sz="1600" dirty="0">
              <a:latin typeface="Georgia" pitchFamily="-65" charset="0"/>
            </a:endParaRPr>
          </a:p>
          <a:p>
            <a:pPr>
              <a:spcBef>
                <a:spcPct val="50000"/>
              </a:spcBef>
              <a:buClr>
                <a:srgbClr val="FF0000"/>
              </a:buClr>
              <a:buFontTx/>
              <a:buChar char="•"/>
            </a:pPr>
            <a:r>
              <a:rPr lang="en-US" sz="1600" u="sng" dirty="0">
                <a:latin typeface="Georgia" pitchFamily="-65" charset="0"/>
              </a:rPr>
              <a:t> Google is not the source of your information </a:t>
            </a:r>
            <a:r>
              <a:rPr lang="en-US" sz="1600" dirty="0">
                <a:latin typeface="Georgia" pitchFamily="-65" charset="0"/>
              </a:rPr>
              <a:t>– it is a search engine. A search engine </a:t>
            </a:r>
            <a:r>
              <a:rPr lang="en-US" sz="1600" dirty="0" smtClean="0">
                <a:latin typeface="Georgia" pitchFamily="-65" charset="0"/>
              </a:rPr>
              <a:t>goes out into the World Wide Web and hunts for pages that have your search words in them. It then returns a page of search results that you can click on to find more information.</a:t>
            </a:r>
            <a:endParaRPr lang="en-US" sz="1600" dirty="0">
              <a:latin typeface="Georgia" pitchFamily="-65" charset="0"/>
            </a:endParaRPr>
          </a:p>
          <a:p>
            <a:pPr>
              <a:spcBef>
                <a:spcPct val="50000"/>
              </a:spcBef>
              <a:buClr>
                <a:srgbClr val="FF0000"/>
              </a:buClr>
              <a:buFontTx/>
              <a:buChar char="•"/>
            </a:pPr>
            <a:r>
              <a:rPr lang="en-US" sz="1600" dirty="0">
                <a:latin typeface="Georgia" pitchFamily="-65" charset="0"/>
              </a:rPr>
              <a:t> No need to </a:t>
            </a:r>
            <a:r>
              <a:rPr lang="en-US" sz="1600" u="sng" dirty="0">
                <a:latin typeface="Georgia" pitchFamily="-65" charset="0"/>
              </a:rPr>
              <a:t>print</a:t>
            </a:r>
            <a:r>
              <a:rPr lang="en-US" sz="1600" dirty="0">
                <a:latin typeface="Georgia" pitchFamily="-65" charset="0"/>
              </a:rPr>
              <a:t> all the pages out! On your note pages, write down the important information about the site and print just selections or a certain number of pages</a:t>
            </a:r>
            <a:r>
              <a:rPr lang="en-US" sz="1600" dirty="0" smtClean="0">
                <a:latin typeface="Georgia" pitchFamily="-65" charset="0"/>
              </a:rPr>
              <a:t>.</a:t>
            </a:r>
            <a:endParaRPr lang="en-US" sz="1600" dirty="0">
              <a:latin typeface="Georgia" pitchFamily="-65" charset="0"/>
            </a:endParaRPr>
          </a:p>
        </p:txBody>
      </p:sp>
      <p:sp>
        <p:nvSpPr>
          <p:cNvPr id="21520" name="Text Box 16"/>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21521" name="AutoShape 17"/>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21522" name="Group 18"/>
          <p:cNvGrpSpPr>
            <a:grpSpLocks/>
          </p:cNvGrpSpPr>
          <p:nvPr/>
        </p:nvGrpSpPr>
        <p:grpSpPr bwMode="auto">
          <a:xfrm>
            <a:off x="152400" y="152403"/>
            <a:ext cx="6477000" cy="461963"/>
            <a:chOff x="96" y="96"/>
            <a:chExt cx="4080" cy="291"/>
          </a:xfrm>
        </p:grpSpPr>
        <p:sp>
          <p:nvSpPr>
            <p:cNvPr id="21523" name="Text Box 19"/>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21524" name="AutoShape 20"/>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sp>
        <p:nvSpPr>
          <p:cNvPr id="21525" name="Text Box 21"/>
          <p:cNvSpPr txBox="1">
            <a:spLocks noChangeArrowheads="1"/>
          </p:cNvSpPr>
          <p:nvPr/>
        </p:nvSpPr>
        <p:spPr bwMode="auto">
          <a:xfrm>
            <a:off x="304801" y="609603"/>
            <a:ext cx="61722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solidFill>
                  <a:schemeClr val="accent2"/>
                </a:solidFill>
              </a:rPr>
              <a:t>Step 6: Find information and take notes</a:t>
            </a:r>
          </a:p>
        </p:txBody>
      </p:sp>
      <p:sp>
        <p:nvSpPr>
          <p:cNvPr id="21526" name="Text Box 22"/>
          <p:cNvSpPr txBox="1">
            <a:spLocks noChangeArrowheads="1"/>
          </p:cNvSpPr>
          <p:nvPr/>
        </p:nvSpPr>
        <p:spPr bwMode="auto">
          <a:xfrm>
            <a:off x="381001" y="990600"/>
            <a:ext cx="5715000" cy="1569660"/>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buFontTx/>
              <a:buAutoNum type="arabicPeriod"/>
            </a:pPr>
            <a:r>
              <a:rPr lang="en-US" sz="1600" dirty="0">
                <a:latin typeface="Georgia" pitchFamily="-65" charset="0"/>
              </a:rPr>
              <a:t>Check the encyclopedia</a:t>
            </a:r>
          </a:p>
          <a:p>
            <a:pPr marL="457200" indent="-457200">
              <a:spcBef>
                <a:spcPct val="50000"/>
              </a:spcBef>
              <a:buFontTx/>
              <a:buAutoNum type="arabicPeriod"/>
            </a:pPr>
            <a:r>
              <a:rPr lang="en-US" sz="1600" dirty="0">
                <a:latin typeface="Georgia" pitchFamily="-65" charset="0"/>
              </a:rPr>
              <a:t>Focus on what you need to find out. It is so easy to get side-tracked!</a:t>
            </a:r>
          </a:p>
          <a:p>
            <a:pPr marL="457200" indent="-457200">
              <a:spcBef>
                <a:spcPct val="50000"/>
              </a:spcBef>
              <a:buFontTx/>
              <a:buAutoNum type="arabicPeriod"/>
            </a:pPr>
            <a:r>
              <a:rPr lang="en-US" sz="1600" dirty="0">
                <a:latin typeface="Georgia" pitchFamily="-65" charset="0"/>
              </a:rPr>
              <a:t>Use reliable information </a:t>
            </a:r>
            <a:r>
              <a:rPr lang="en-US" sz="1600" i="1" dirty="0">
                <a:latin typeface="Georgia" pitchFamily="-65" charset="0"/>
              </a:rPr>
              <a:t>(see</a:t>
            </a:r>
            <a:r>
              <a:rPr lang="en-US" sz="1600" i="1" dirty="0" smtClean="0">
                <a:latin typeface="Georgia" pitchFamily="-65" charset="0"/>
              </a:rPr>
              <a:t> the information on the Internet below</a:t>
            </a:r>
            <a:r>
              <a:rPr lang="en-US" sz="1600" i="1" dirty="0">
                <a:latin typeface="Georgia" pitchFamily="-65" charset="0"/>
              </a:rPr>
              <a:t>)</a:t>
            </a:r>
          </a:p>
        </p:txBody>
      </p:sp>
      <p:pic>
        <p:nvPicPr>
          <p:cNvPr id="21527" name="Picture 23"/>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21528" name="Picture 24"/>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D988E66E-9825-0844-842A-2E19E78A0B87}" type="slidenum">
              <a:rPr lang="en-US"/>
              <a:pPr/>
              <a:t>13</a:t>
            </a:fld>
            <a:endParaRPr lang="en-US"/>
          </a:p>
        </p:txBody>
      </p:sp>
      <p:sp>
        <p:nvSpPr>
          <p:cNvPr id="75781" name="Text Box 5"/>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75782" name="AutoShape 6"/>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sp>
        <p:nvSpPr>
          <p:cNvPr id="75783" name="Text Box 7"/>
          <p:cNvSpPr txBox="1">
            <a:spLocks noChangeArrowheads="1"/>
          </p:cNvSpPr>
          <p:nvPr/>
        </p:nvSpPr>
        <p:spPr bwMode="auto">
          <a:xfrm>
            <a:off x="304800" y="1659795"/>
            <a:ext cx="6477000"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chemeClr val="accent2"/>
                </a:solidFill>
              </a:rPr>
              <a:t>Using </a:t>
            </a:r>
            <a:r>
              <a:rPr lang="en-US" dirty="0" smtClean="0">
                <a:solidFill>
                  <a:schemeClr val="accent2"/>
                </a:solidFill>
              </a:rPr>
              <a:t>electronic databases through Ridgefield Academy</a:t>
            </a:r>
            <a:endParaRPr lang="en-US" dirty="0">
              <a:solidFill>
                <a:schemeClr val="accent2"/>
              </a:solidFill>
            </a:endParaRPr>
          </a:p>
        </p:txBody>
      </p:sp>
      <p:grpSp>
        <p:nvGrpSpPr>
          <p:cNvPr id="75784" name="Group 8"/>
          <p:cNvGrpSpPr>
            <a:grpSpLocks/>
          </p:cNvGrpSpPr>
          <p:nvPr/>
        </p:nvGrpSpPr>
        <p:grpSpPr bwMode="auto">
          <a:xfrm>
            <a:off x="152400" y="152403"/>
            <a:ext cx="6477000" cy="461963"/>
            <a:chOff x="96" y="96"/>
            <a:chExt cx="4080" cy="291"/>
          </a:xfrm>
        </p:grpSpPr>
        <p:sp>
          <p:nvSpPr>
            <p:cNvPr id="75785" name="Text Box 9"/>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75786" name="AutoShape 10"/>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75789" name="Picture 13"/>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75790" name="Picture 14"/>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
        <p:nvSpPr>
          <p:cNvPr id="2" name="Rectangle 1"/>
          <p:cNvSpPr/>
          <p:nvPr/>
        </p:nvSpPr>
        <p:spPr>
          <a:xfrm>
            <a:off x="304801" y="769206"/>
            <a:ext cx="6172200" cy="830997"/>
          </a:xfrm>
          <a:prstGeom prst="rect">
            <a:avLst/>
          </a:prstGeom>
        </p:spPr>
        <p:txBody>
          <a:bodyPr wrap="square">
            <a:spAutoFit/>
          </a:bodyPr>
          <a:lstStyle/>
          <a:p>
            <a:pPr marL="285750" indent="-285750">
              <a:spcBef>
                <a:spcPct val="50000"/>
              </a:spcBef>
              <a:buClr>
                <a:srgbClr val="FF0000"/>
              </a:buClr>
              <a:buFont typeface="Arial"/>
              <a:buChar char="•"/>
            </a:pPr>
            <a:r>
              <a:rPr lang="en-US" sz="1600" dirty="0" smtClean="0">
                <a:latin typeface="Georgia" pitchFamily="-65" charset="0"/>
              </a:rPr>
              <a:t>To </a:t>
            </a:r>
            <a:r>
              <a:rPr lang="en-US" sz="1600" dirty="0">
                <a:latin typeface="Georgia" pitchFamily="-65" charset="0"/>
              </a:rPr>
              <a:t>get more reliable information, try searching .</a:t>
            </a:r>
            <a:r>
              <a:rPr lang="en-US" sz="1600" dirty="0" err="1">
                <a:latin typeface="Georgia" pitchFamily="-65" charset="0"/>
              </a:rPr>
              <a:t>edu</a:t>
            </a:r>
            <a:r>
              <a:rPr lang="en-US" sz="1600" dirty="0">
                <a:latin typeface="Georgia" pitchFamily="-65" charset="0"/>
              </a:rPr>
              <a:t> and .</a:t>
            </a:r>
            <a:r>
              <a:rPr lang="en-US" sz="1600" dirty="0" err="1">
                <a:latin typeface="Georgia" pitchFamily="-65" charset="0"/>
              </a:rPr>
              <a:t>gov</a:t>
            </a:r>
            <a:r>
              <a:rPr lang="en-US" sz="1600" dirty="0">
                <a:latin typeface="Georgia" pitchFamily="-65" charset="0"/>
              </a:rPr>
              <a:t> sites.  Type </a:t>
            </a:r>
            <a:r>
              <a:rPr lang="en-US" sz="1600" b="1" u="sng" dirty="0" err="1">
                <a:latin typeface="Georgia" pitchFamily="-65" charset="0"/>
              </a:rPr>
              <a:t>site:edu</a:t>
            </a:r>
            <a:r>
              <a:rPr lang="en-US" sz="1600" u="sng" dirty="0">
                <a:latin typeface="Georgia" pitchFamily="-65" charset="0"/>
              </a:rPr>
              <a:t> or </a:t>
            </a:r>
            <a:r>
              <a:rPr lang="en-US" sz="1600" b="1" u="sng" dirty="0" err="1">
                <a:latin typeface="Georgia" pitchFamily="-65" charset="0"/>
              </a:rPr>
              <a:t>site:gov</a:t>
            </a:r>
            <a:r>
              <a:rPr lang="en-US" sz="1600" dirty="0">
                <a:latin typeface="Georgia" pitchFamily="-65" charset="0"/>
              </a:rPr>
              <a:t> in your search box, after your search words.</a:t>
            </a:r>
          </a:p>
        </p:txBody>
      </p:sp>
      <p:sp>
        <p:nvSpPr>
          <p:cNvPr id="3" name="Rectangle 2"/>
          <p:cNvSpPr/>
          <p:nvPr/>
        </p:nvSpPr>
        <p:spPr>
          <a:xfrm>
            <a:off x="304801" y="2421791"/>
            <a:ext cx="6019800" cy="2308324"/>
          </a:xfrm>
          <a:prstGeom prst="rect">
            <a:avLst/>
          </a:prstGeom>
        </p:spPr>
        <p:txBody>
          <a:bodyPr wrap="square">
            <a:spAutoFit/>
          </a:bodyPr>
          <a:lstStyle/>
          <a:p>
            <a:pPr>
              <a:spcBef>
                <a:spcPct val="50000"/>
              </a:spcBef>
            </a:pPr>
            <a:r>
              <a:rPr lang="en-US" sz="1600" dirty="0" smtClean="0">
                <a:latin typeface="Georgia" pitchFamily="-65" charset="0"/>
              </a:rPr>
              <a:t>RA pays for you to be able to get to information in electronic form. This information is available through:</a:t>
            </a:r>
          </a:p>
          <a:p>
            <a:pPr>
              <a:spcBef>
                <a:spcPct val="50000"/>
              </a:spcBef>
            </a:pPr>
            <a:r>
              <a:rPr lang="en-US" sz="1600" dirty="0" smtClean="0">
                <a:solidFill>
                  <a:srgbClr val="3366FF"/>
                </a:solidFill>
                <a:latin typeface="Georgia" pitchFamily="-65" charset="0"/>
              </a:rPr>
              <a:t>Facts4me.com</a:t>
            </a:r>
          </a:p>
          <a:p>
            <a:pPr>
              <a:spcBef>
                <a:spcPct val="50000"/>
              </a:spcBef>
            </a:pPr>
            <a:r>
              <a:rPr lang="en-US" sz="1600" dirty="0" err="1" smtClean="0">
                <a:solidFill>
                  <a:srgbClr val="3366FF"/>
                </a:solidFill>
                <a:latin typeface="Georgia" pitchFamily="-65" charset="0"/>
              </a:rPr>
              <a:t>Culturegrams.com</a:t>
            </a:r>
            <a:endParaRPr lang="en-US" sz="1600" dirty="0" smtClean="0">
              <a:solidFill>
                <a:srgbClr val="3366FF"/>
              </a:solidFill>
              <a:latin typeface="Georgia" pitchFamily="-65" charset="0"/>
            </a:endParaRPr>
          </a:p>
          <a:p>
            <a:pPr>
              <a:spcBef>
                <a:spcPct val="50000"/>
              </a:spcBef>
            </a:pPr>
            <a:r>
              <a:rPr lang="en-US" sz="1600" dirty="0" err="1" smtClean="0">
                <a:solidFill>
                  <a:srgbClr val="3366FF"/>
                </a:solidFill>
                <a:latin typeface="Georgia" pitchFamily="-65" charset="0"/>
              </a:rPr>
              <a:t>Worldbookonline.com</a:t>
            </a:r>
            <a:endParaRPr lang="en-US" sz="1600" dirty="0" smtClean="0">
              <a:solidFill>
                <a:srgbClr val="3366FF"/>
              </a:solidFill>
              <a:latin typeface="Georgia" pitchFamily="-65" charset="0"/>
            </a:endParaRPr>
          </a:p>
          <a:p>
            <a:pPr>
              <a:spcBef>
                <a:spcPct val="50000"/>
              </a:spcBef>
            </a:pPr>
            <a:r>
              <a:rPr lang="en-US" sz="1600" dirty="0" smtClean="0">
                <a:latin typeface="Georgia" pitchFamily="-65" charset="0"/>
              </a:rPr>
              <a:t>You will need a user name and password. Contact Mrs. Girolamo to get them.</a:t>
            </a:r>
            <a:endParaRPr lang="en-US" sz="1600" dirty="0">
              <a:latin typeface="Georgia" pitchFamily="-65" charset="0"/>
            </a:endParaRPr>
          </a:p>
        </p:txBody>
      </p:sp>
      <p:sp>
        <p:nvSpPr>
          <p:cNvPr id="16" name="Text Box 7"/>
          <p:cNvSpPr txBox="1">
            <a:spLocks noChangeArrowheads="1"/>
          </p:cNvSpPr>
          <p:nvPr/>
        </p:nvSpPr>
        <p:spPr bwMode="auto">
          <a:xfrm>
            <a:off x="228600" y="4707794"/>
            <a:ext cx="64770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chemeClr val="accent2"/>
                </a:solidFill>
              </a:rPr>
              <a:t>Using public library databases</a:t>
            </a:r>
          </a:p>
        </p:txBody>
      </p:sp>
      <p:sp>
        <p:nvSpPr>
          <p:cNvPr id="17" name="Text Box 11"/>
          <p:cNvSpPr txBox="1">
            <a:spLocks noChangeArrowheads="1"/>
          </p:cNvSpPr>
          <p:nvPr/>
        </p:nvSpPr>
        <p:spPr bwMode="auto">
          <a:xfrm>
            <a:off x="304800" y="5164991"/>
            <a:ext cx="6248400" cy="30469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smtClean="0">
                <a:latin typeface="Georgia" pitchFamily="-65" charset="0"/>
              </a:rPr>
              <a:t>There is a wealth of information available from your local public library, and it is all for FREE! You only need a library card to get to the information.</a:t>
            </a:r>
          </a:p>
          <a:p>
            <a:pPr>
              <a:spcBef>
                <a:spcPct val="50000"/>
              </a:spcBef>
            </a:pPr>
            <a:r>
              <a:rPr lang="en-US" sz="1600" dirty="0" smtClean="0">
                <a:latin typeface="Georgia" pitchFamily="-65" charset="0"/>
              </a:rPr>
              <a:t>Record your library card number here: __________________</a:t>
            </a:r>
          </a:p>
          <a:p>
            <a:pPr>
              <a:spcBef>
                <a:spcPct val="50000"/>
              </a:spcBef>
            </a:pPr>
            <a:r>
              <a:rPr lang="en-US" sz="1600" dirty="0" smtClean="0">
                <a:solidFill>
                  <a:srgbClr val="3366FF"/>
                </a:solidFill>
                <a:latin typeface="Georgia" pitchFamily="-65" charset="0"/>
              </a:rPr>
              <a:t>If you live in Connecticut</a:t>
            </a:r>
            <a:r>
              <a:rPr lang="en-US" sz="1600" dirty="0" smtClean="0">
                <a:latin typeface="Georgia" pitchFamily="-65" charset="0"/>
              </a:rPr>
              <a:t>, you can get to newspapers, magazines, and a whole lot more using a website called:</a:t>
            </a:r>
          </a:p>
          <a:p>
            <a:pPr>
              <a:spcBef>
                <a:spcPct val="50000"/>
              </a:spcBef>
            </a:pPr>
            <a:r>
              <a:rPr lang="en-US" sz="1600" dirty="0" err="1" smtClean="0">
                <a:solidFill>
                  <a:schemeClr val="accent2"/>
                </a:solidFill>
                <a:latin typeface="Georgia" pitchFamily="-65" charset="0"/>
              </a:rPr>
              <a:t>ICONN.org</a:t>
            </a:r>
            <a:endParaRPr lang="en-US" sz="1600" dirty="0">
              <a:solidFill>
                <a:schemeClr val="accent2"/>
              </a:solidFill>
              <a:latin typeface="Georgia" pitchFamily="-65" charset="0"/>
            </a:endParaRPr>
          </a:p>
          <a:p>
            <a:pPr>
              <a:spcBef>
                <a:spcPct val="50000"/>
              </a:spcBef>
            </a:pPr>
            <a:r>
              <a:rPr lang="en-US" sz="1600" dirty="0" smtClean="0">
                <a:latin typeface="Georgia" pitchFamily="-65" charset="0"/>
              </a:rPr>
              <a:t>From </a:t>
            </a:r>
            <a:r>
              <a:rPr lang="en-US" sz="1600" dirty="0">
                <a:latin typeface="Georgia" pitchFamily="-65" charset="0"/>
              </a:rPr>
              <a:t>the school library, you do not need a Connecticut library card. If you are trying to search from home, you will need to enter your library card number to get access</a:t>
            </a:r>
            <a:r>
              <a:rPr lang="en-US" sz="1600" dirty="0" smtClean="0">
                <a:latin typeface="Georgia" pitchFamily="-65"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D988E66E-9825-0844-842A-2E19E78A0B87}" type="slidenum">
              <a:rPr lang="en-US"/>
              <a:pPr/>
              <a:t>14</a:t>
            </a:fld>
            <a:endParaRPr lang="en-US"/>
          </a:p>
        </p:txBody>
      </p:sp>
      <p:sp>
        <p:nvSpPr>
          <p:cNvPr id="75781" name="Text Box 5"/>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75782" name="AutoShape 6"/>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75784" name="Group 8"/>
          <p:cNvGrpSpPr>
            <a:grpSpLocks/>
          </p:cNvGrpSpPr>
          <p:nvPr/>
        </p:nvGrpSpPr>
        <p:grpSpPr bwMode="auto">
          <a:xfrm>
            <a:off x="152400" y="152403"/>
            <a:ext cx="6477000" cy="461963"/>
            <a:chOff x="96" y="96"/>
            <a:chExt cx="4080" cy="291"/>
          </a:xfrm>
        </p:grpSpPr>
        <p:sp>
          <p:nvSpPr>
            <p:cNvPr id="75785" name="Text Box 9"/>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75786" name="AutoShape 10"/>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sp>
        <p:nvSpPr>
          <p:cNvPr id="75787" name="Text Box 11"/>
          <p:cNvSpPr txBox="1">
            <a:spLocks noChangeArrowheads="1"/>
          </p:cNvSpPr>
          <p:nvPr/>
        </p:nvSpPr>
        <p:spPr bwMode="auto">
          <a:xfrm>
            <a:off x="152400" y="838200"/>
            <a:ext cx="6248400" cy="707886"/>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600" dirty="0" smtClean="0">
                <a:latin typeface="Georgia" pitchFamily="-65" charset="0"/>
              </a:rPr>
              <a:t>For Connecticut students,</a:t>
            </a:r>
          </a:p>
          <a:p>
            <a:pPr marL="457200" indent="-457200">
              <a:spcBef>
                <a:spcPct val="50000"/>
              </a:spcBef>
            </a:pPr>
            <a:r>
              <a:rPr lang="en-US" sz="1600" dirty="0" smtClean="0">
                <a:latin typeface="Georgia" pitchFamily="-65" charset="0"/>
              </a:rPr>
              <a:t>1</a:t>
            </a:r>
            <a:r>
              <a:rPr lang="en-US" sz="1600" dirty="0">
                <a:latin typeface="Georgia" pitchFamily="-65" charset="0"/>
              </a:rPr>
              <a:t>. On the internet, go to </a:t>
            </a:r>
            <a:r>
              <a:rPr lang="en-US" sz="1600" dirty="0" err="1">
                <a:solidFill>
                  <a:schemeClr val="accent2"/>
                </a:solidFill>
                <a:latin typeface="Georgia" pitchFamily="-65" charset="0"/>
              </a:rPr>
              <a:t>www.iconn.org</a:t>
            </a:r>
            <a:r>
              <a:rPr lang="en-US" sz="1600" dirty="0">
                <a:solidFill>
                  <a:schemeClr val="accent2"/>
                </a:solidFill>
                <a:latin typeface="Georgia" pitchFamily="-65" charset="0"/>
              </a:rPr>
              <a:t> . </a:t>
            </a:r>
          </a:p>
        </p:txBody>
      </p:sp>
      <p:pic>
        <p:nvPicPr>
          <p:cNvPr id="75788" name="Picture 12"/>
          <p:cNvPicPr>
            <a:picLocks noChangeAspect="1" noChangeArrowheads="1"/>
          </p:cNvPicPr>
          <p:nvPr/>
        </p:nvPicPr>
        <p:blipFill>
          <a:blip r:embed="rId2"/>
          <a:srcRect/>
          <a:stretch>
            <a:fillRect/>
          </a:stretch>
        </p:blipFill>
        <p:spPr bwMode="auto">
          <a:xfrm>
            <a:off x="1066800" y="1638299"/>
            <a:ext cx="4724400" cy="3543301"/>
          </a:xfrm>
          <a:prstGeom prst="rect">
            <a:avLst/>
          </a:prstGeom>
          <a:noFill/>
          <a:ln w="9525">
            <a:noFill/>
            <a:miter lim="800000"/>
            <a:headEnd/>
            <a:tailEnd/>
          </a:ln>
          <a:effectLst/>
        </p:spPr>
      </p:pic>
      <p:pic>
        <p:nvPicPr>
          <p:cNvPr id="75789" name="Picture 13"/>
          <p:cNvPicPr>
            <a:picLocks noChangeAspect="1" noChangeArrowheads="1"/>
          </p:cNvPicPr>
          <p:nvPr/>
        </p:nvPicPr>
        <p:blipFill>
          <a:blip r:embed="rId3"/>
          <a:srcRect/>
          <a:stretch>
            <a:fillRect/>
          </a:stretch>
        </p:blipFill>
        <p:spPr bwMode="auto">
          <a:xfrm>
            <a:off x="6172200" y="3179"/>
            <a:ext cx="609600" cy="454025"/>
          </a:xfrm>
          <a:prstGeom prst="rect">
            <a:avLst/>
          </a:prstGeom>
          <a:noFill/>
          <a:ln w="9525">
            <a:noFill/>
            <a:miter lim="800000"/>
            <a:headEnd/>
            <a:tailEnd/>
          </a:ln>
          <a:effectLst/>
        </p:spPr>
      </p:pic>
      <p:pic>
        <p:nvPicPr>
          <p:cNvPr id="75790" name="Picture 14"/>
          <p:cNvPicPr>
            <a:picLocks noChangeAspect="1" noChangeArrowheads="1"/>
          </p:cNvPicPr>
          <p:nvPr/>
        </p:nvPicPr>
        <p:blipFill>
          <a:blip r:embed="rId4"/>
          <a:srcRect/>
          <a:stretch>
            <a:fillRect/>
          </a:stretch>
        </p:blipFill>
        <p:spPr bwMode="auto">
          <a:xfrm flipV="1">
            <a:off x="6553200" y="8839203"/>
            <a:ext cx="228600" cy="173039"/>
          </a:xfrm>
          <a:prstGeom prst="rect">
            <a:avLst/>
          </a:prstGeom>
          <a:noFill/>
          <a:ln w="9525">
            <a:noFill/>
            <a:miter lim="800000"/>
            <a:headEnd/>
            <a:tailEnd/>
          </a:ln>
          <a:effectLst/>
        </p:spPr>
      </p:pic>
      <p:grpSp>
        <p:nvGrpSpPr>
          <p:cNvPr id="14" name="Group 13"/>
          <p:cNvGrpSpPr/>
          <p:nvPr/>
        </p:nvGrpSpPr>
        <p:grpSpPr>
          <a:xfrm>
            <a:off x="228600" y="5334000"/>
            <a:ext cx="6248400" cy="3048000"/>
            <a:chOff x="304800" y="1371600"/>
            <a:chExt cx="6248400" cy="3048000"/>
          </a:xfrm>
        </p:grpSpPr>
        <p:sp>
          <p:nvSpPr>
            <p:cNvPr id="15" name="Text Box 9"/>
            <p:cNvSpPr txBox="1">
              <a:spLocks noChangeArrowheads="1"/>
            </p:cNvSpPr>
            <p:nvPr/>
          </p:nvSpPr>
          <p:spPr bwMode="auto">
            <a:xfrm>
              <a:off x="304800" y="1371600"/>
              <a:ext cx="6248400" cy="338554"/>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600" dirty="0">
                  <a:latin typeface="Georgia" pitchFamily="-65" charset="0"/>
                </a:rPr>
                <a:t>2. Type in your search terms in the search box and click on            . </a:t>
              </a:r>
            </a:p>
          </p:txBody>
        </p:sp>
        <p:pic>
          <p:nvPicPr>
            <p:cNvPr id="16" name="Picture 11"/>
            <p:cNvPicPr>
              <a:picLocks noChangeAspect="1" noChangeArrowheads="1"/>
            </p:cNvPicPr>
            <p:nvPr/>
          </p:nvPicPr>
          <p:blipFill>
            <a:blip r:embed="rId5"/>
            <a:srcRect t="22502" b="22502"/>
            <a:stretch>
              <a:fillRect/>
            </a:stretch>
          </p:blipFill>
          <p:spPr bwMode="auto">
            <a:xfrm>
              <a:off x="304800" y="1905000"/>
              <a:ext cx="6096000" cy="2514600"/>
            </a:xfrm>
            <a:prstGeom prst="rect">
              <a:avLst/>
            </a:prstGeom>
            <a:noFill/>
            <a:ln w="9525">
              <a:noFill/>
              <a:miter lim="800000"/>
              <a:headEnd/>
              <a:tailEnd/>
            </a:ln>
            <a:effectLst/>
          </p:spPr>
        </p:pic>
        <p:sp>
          <p:nvSpPr>
            <p:cNvPr id="17" name="Line 15"/>
            <p:cNvSpPr>
              <a:spLocks noChangeShapeType="1"/>
            </p:cNvSpPr>
            <p:nvPr/>
          </p:nvSpPr>
          <p:spPr bwMode="auto">
            <a:xfrm>
              <a:off x="2133600" y="1676400"/>
              <a:ext cx="0" cy="762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8" name="Line 16"/>
            <p:cNvSpPr>
              <a:spLocks noChangeShapeType="1"/>
            </p:cNvSpPr>
            <p:nvPr/>
          </p:nvSpPr>
          <p:spPr bwMode="auto">
            <a:xfrm flipH="1">
              <a:off x="4038600" y="1676400"/>
              <a:ext cx="1905000" cy="762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pic>
          <p:nvPicPr>
            <p:cNvPr id="19" name="Picture 19"/>
            <p:cNvPicPr>
              <a:picLocks noChangeAspect="1" noChangeArrowheads="1"/>
            </p:cNvPicPr>
            <p:nvPr/>
          </p:nvPicPr>
          <p:blipFill>
            <a:blip r:embed="rId6"/>
            <a:srcRect/>
            <a:stretch>
              <a:fillRect/>
            </a:stretch>
          </p:blipFill>
          <p:spPr bwMode="auto">
            <a:xfrm>
              <a:off x="5611587" y="1447800"/>
              <a:ext cx="636814" cy="228600"/>
            </a:xfrm>
            <a:prstGeom prst="rect">
              <a:avLst/>
            </a:prstGeom>
            <a:noFill/>
            <a:ln w="9525">
              <a:noFill/>
              <a:miter lim="800000"/>
              <a:headEnd/>
              <a:tailEnd/>
            </a:ln>
            <a:effectLst/>
          </p:spPr>
        </p:pic>
      </p:grpSp>
    </p:spTree>
    <p:extLst>
      <p:ext uri="{BB962C8B-B14F-4D97-AF65-F5344CB8AC3E}">
        <p14:creationId xmlns:p14="http://schemas.microsoft.com/office/powerpoint/2010/main" val="1641537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fld id="{76A9594F-F9E2-AF48-AC6F-92EBC9146FCE}" type="slidenum">
              <a:rPr lang="en-US"/>
              <a:pPr/>
              <a:t>15</a:t>
            </a:fld>
            <a:endParaRPr lang="en-US"/>
          </a:p>
        </p:txBody>
      </p:sp>
      <p:sp>
        <p:nvSpPr>
          <p:cNvPr id="76803" name="Text Box 3"/>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76804" name="AutoShape 4"/>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76806" name="Group 6"/>
          <p:cNvGrpSpPr>
            <a:grpSpLocks/>
          </p:cNvGrpSpPr>
          <p:nvPr/>
        </p:nvGrpSpPr>
        <p:grpSpPr bwMode="auto">
          <a:xfrm>
            <a:off x="152400" y="152403"/>
            <a:ext cx="6477000" cy="461963"/>
            <a:chOff x="96" y="96"/>
            <a:chExt cx="4080" cy="291"/>
          </a:xfrm>
        </p:grpSpPr>
        <p:sp>
          <p:nvSpPr>
            <p:cNvPr id="76807" name="Text Box 7"/>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76808" name="AutoShape 8"/>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76817" name="Picture 17"/>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grpSp>
        <p:nvGrpSpPr>
          <p:cNvPr id="3" name="Group 2"/>
          <p:cNvGrpSpPr/>
          <p:nvPr/>
        </p:nvGrpSpPr>
        <p:grpSpPr>
          <a:xfrm>
            <a:off x="228600" y="762000"/>
            <a:ext cx="6248400" cy="3048000"/>
            <a:chOff x="304800" y="4724400"/>
            <a:chExt cx="6248400" cy="3048000"/>
          </a:xfrm>
        </p:grpSpPr>
        <p:sp>
          <p:nvSpPr>
            <p:cNvPr id="76812" name="Text Box 12"/>
            <p:cNvSpPr txBox="1">
              <a:spLocks noChangeArrowheads="1"/>
            </p:cNvSpPr>
            <p:nvPr/>
          </p:nvSpPr>
          <p:spPr bwMode="auto">
            <a:xfrm>
              <a:off x="304800" y="4724400"/>
              <a:ext cx="6248400" cy="338554"/>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600" dirty="0">
                  <a:latin typeface="Georgia" pitchFamily="-65" charset="0"/>
                </a:rPr>
                <a:t>3. Select</a:t>
              </a:r>
            </a:p>
          </p:txBody>
        </p:sp>
        <p:pic>
          <p:nvPicPr>
            <p:cNvPr id="76813" name="Picture 13"/>
            <p:cNvPicPr>
              <a:picLocks noChangeAspect="1" noChangeArrowheads="1"/>
            </p:cNvPicPr>
            <p:nvPr/>
          </p:nvPicPr>
          <p:blipFill>
            <a:blip r:embed="rId3"/>
            <a:srcRect t="22502" b="22502"/>
            <a:stretch>
              <a:fillRect/>
            </a:stretch>
          </p:blipFill>
          <p:spPr bwMode="auto">
            <a:xfrm>
              <a:off x="304800" y="5195888"/>
              <a:ext cx="6248400" cy="2576512"/>
            </a:xfrm>
            <a:prstGeom prst="rect">
              <a:avLst/>
            </a:prstGeom>
            <a:noFill/>
            <a:ln w="9525">
              <a:noFill/>
              <a:miter lim="800000"/>
              <a:headEnd/>
              <a:tailEnd/>
            </a:ln>
            <a:effectLst/>
          </p:spPr>
        </p:pic>
        <p:sp>
          <p:nvSpPr>
            <p:cNvPr id="76814" name="Line 14"/>
            <p:cNvSpPr>
              <a:spLocks noChangeShapeType="1"/>
            </p:cNvSpPr>
            <p:nvPr/>
          </p:nvSpPr>
          <p:spPr bwMode="auto">
            <a:xfrm flipH="1">
              <a:off x="1295400" y="5029200"/>
              <a:ext cx="76200" cy="2362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pic>
          <p:nvPicPr>
            <p:cNvPr id="76820" name="Picture 20"/>
            <p:cNvPicPr>
              <a:picLocks noChangeAspect="1" noChangeArrowheads="1"/>
            </p:cNvPicPr>
            <p:nvPr/>
          </p:nvPicPr>
          <p:blipFill>
            <a:blip r:embed="rId4"/>
            <a:srcRect/>
            <a:stretch>
              <a:fillRect/>
            </a:stretch>
          </p:blipFill>
          <p:spPr bwMode="auto">
            <a:xfrm>
              <a:off x="1180712" y="4781360"/>
              <a:ext cx="1600200" cy="228600"/>
            </a:xfrm>
            <a:prstGeom prst="rect">
              <a:avLst/>
            </a:prstGeom>
            <a:noFill/>
            <a:ln w="9525">
              <a:noFill/>
              <a:miter lim="800000"/>
              <a:headEnd/>
              <a:tailEnd/>
            </a:ln>
            <a:effectLst/>
          </p:spPr>
        </p:pic>
      </p:grpSp>
      <p:pic>
        <p:nvPicPr>
          <p:cNvPr id="76821" name="Picture 21"/>
          <p:cNvPicPr>
            <a:picLocks noChangeAspect="1" noChangeArrowheads="1"/>
          </p:cNvPicPr>
          <p:nvPr/>
        </p:nvPicPr>
        <p:blipFill>
          <a:blip r:embed="rId5"/>
          <a:srcRect/>
          <a:stretch>
            <a:fillRect/>
          </a:stretch>
        </p:blipFill>
        <p:spPr bwMode="auto">
          <a:xfrm flipV="1">
            <a:off x="6553200" y="8839203"/>
            <a:ext cx="228600" cy="173039"/>
          </a:xfrm>
          <a:prstGeom prst="rect">
            <a:avLst/>
          </a:prstGeom>
          <a:noFill/>
          <a:ln w="9525">
            <a:noFill/>
            <a:miter lim="800000"/>
            <a:headEnd/>
            <a:tailEnd/>
          </a:ln>
          <a:effectLst/>
        </p:spPr>
      </p:pic>
      <p:pic>
        <p:nvPicPr>
          <p:cNvPr id="22" name="Picture 12"/>
          <p:cNvPicPr>
            <a:picLocks noChangeAspect="1" noChangeArrowheads="1"/>
          </p:cNvPicPr>
          <p:nvPr/>
        </p:nvPicPr>
        <p:blipFill>
          <a:blip r:embed="rId6"/>
          <a:srcRect l="2812" t="25003" r="2812" b="7501"/>
          <a:stretch>
            <a:fillRect/>
          </a:stretch>
        </p:blipFill>
        <p:spPr bwMode="auto">
          <a:xfrm>
            <a:off x="381000" y="4570809"/>
            <a:ext cx="5257800" cy="2820591"/>
          </a:xfrm>
          <a:prstGeom prst="rect">
            <a:avLst/>
          </a:prstGeom>
          <a:noFill/>
          <a:ln w="9525">
            <a:noFill/>
            <a:miter lim="800000"/>
            <a:headEnd/>
            <a:tailEnd/>
          </a:ln>
          <a:effectLst/>
        </p:spPr>
      </p:pic>
      <p:sp>
        <p:nvSpPr>
          <p:cNvPr id="23" name="Rectangle 14"/>
          <p:cNvSpPr>
            <a:spLocks noChangeArrowheads="1"/>
          </p:cNvSpPr>
          <p:nvPr/>
        </p:nvSpPr>
        <p:spPr bwMode="auto">
          <a:xfrm>
            <a:off x="228599" y="4113605"/>
            <a:ext cx="5231320" cy="338554"/>
          </a:xfrm>
          <a:prstGeom prst="rect">
            <a:avLst/>
          </a:prstGeom>
          <a:noFill/>
          <a:ln w="9525">
            <a:noFill/>
            <a:miter lim="800000"/>
            <a:headEnd/>
            <a:tailEnd/>
          </a:ln>
          <a:effectLst/>
        </p:spPr>
        <p:txBody>
          <a:bodyPr wrap="none">
            <a:prstTxWarp prst="textNoShape">
              <a:avLst/>
            </a:prstTxWarp>
            <a:spAutoFit/>
          </a:bodyPr>
          <a:lstStyle/>
          <a:p>
            <a:r>
              <a:rPr lang="en-US" sz="1600" dirty="0">
                <a:latin typeface="Georgia" pitchFamily="-65" charset="0"/>
              </a:rPr>
              <a:t>4. Select the articles you would be interested in viewing.</a:t>
            </a:r>
          </a:p>
        </p:txBody>
      </p:sp>
      <p:sp>
        <p:nvSpPr>
          <p:cNvPr id="24" name="Line 15"/>
          <p:cNvSpPr>
            <a:spLocks noChangeShapeType="1"/>
          </p:cNvSpPr>
          <p:nvPr/>
        </p:nvSpPr>
        <p:spPr bwMode="auto">
          <a:xfrm>
            <a:off x="1752599" y="4494605"/>
            <a:ext cx="0" cy="1981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91A50406-C3DE-9247-9DDA-7141146F3110}" type="slidenum">
              <a:rPr lang="en-US"/>
              <a:pPr/>
              <a:t>16</a:t>
            </a:fld>
            <a:endParaRPr lang="en-US"/>
          </a:p>
        </p:txBody>
      </p:sp>
      <p:sp>
        <p:nvSpPr>
          <p:cNvPr id="77826" name="Text Box 2"/>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77827" name="AutoShape 3"/>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77829" name="Group 5"/>
          <p:cNvGrpSpPr>
            <a:grpSpLocks/>
          </p:cNvGrpSpPr>
          <p:nvPr/>
        </p:nvGrpSpPr>
        <p:grpSpPr bwMode="auto">
          <a:xfrm>
            <a:off x="152400" y="152403"/>
            <a:ext cx="6477000" cy="461963"/>
            <a:chOff x="96" y="96"/>
            <a:chExt cx="4080" cy="291"/>
          </a:xfrm>
        </p:grpSpPr>
        <p:sp>
          <p:nvSpPr>
            <p:cNvPr id="77830" name="Text Box 6"/>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77831" name="AutoShape 7"/>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sp>
        <p:nvSpPr>
          <p:cNvPr id="77840" name="Text Box 16"/>
          <p:cNvSpPr txBox="1">
            <a:spLocks noChangeArrowheads="1"/>
          </p:cNvSpPr>
          <p:nvPr/>
        </p:nvSpPr>
        <p:spPr bwMode="auto">
          <a:xfrm>
            <a:off x="304800" y="1143000"/>
            <a:ext cx="6248400" cy="169277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a:solidFill>
                  <a:schemeClr val="accent2"/>
                </a:solidFill>
                <a:latin typeface="Georgia" pitchFamily="-65" charset="0"/>
              </a:rPr>
              <a:t>Your </a:t>
            </a:r>
            <a:r>
              <a:rPr lang="en-US" sz="1600" dirty="0" smtClean="0">
                <a:solidFill>
                  <a:schemeClr val="accent2"/>
                </a:solidFill>
                <a:latin typeface="Georgia" pitchFamily="-65" charset="0"/>
              </a:rPr>
              <a:t>Connecticut Public </a:t>
            </a:r>
            <a:r>
              <a:rPr lang="en-US" sz="1600" dirty="0">
                <a:solidFill>
                  <a:schemeClr val="accent2"/>
                </a:solidFill>
                <a:latin typeface="Georgia" pitchFamily="-65" charset="0"/>
              </a:rPr>
              <a:t>L</a:t>
            </a:r>
            <a:r>
              <a:rPr lang="en-US" sz="1600" dirty="0" smtClean="0">
                <a:solidFill>
                  <a:schemeClr val="accent2"/>
                </a:solidFill>
                <a:latin typeface="Georgia" pitchFamily="-65" charset="0"/>
              </a:rPr>
              <a:t>ibrary</a:t>
            </a:r>
            <a:r>
              <a:rPr lang="en-US" sz="1600" dirty="0">
                <a:solidFill>
                  <a:schemeClr val="accent2"/>
                </a:solidFill>
                <a:latin typeface="Georgia" pitchFamily="-65" charset="0"/>
              </a:rPr>
              <a:t>:</a:t>
            </a:r>
          </a:p>
          <a:p>
            <a:pPr>
              <a:spcBef>
                <a:spcPct val="50000"/>
              </a:spcBef>
            </a:pPr>
            <a:r>
              <a:rPr lang="en-US" sz="1600" dirty="0">
                <a:latin typeface="Georgia" pitchFamily="-65" charset="0"/>
              </a:rPr>
              <a:t>You can access </a:t>
            </a:r>
            <a:r>
              <a:rPr lang="en-US" sz="1600" dirty="0" smtClean="0">
                <a:latin typeface="Georgia" pitchFamily="-65" charset="0"/>
              </a:rPr>
              <a:t>these databases too</a:t>
            </a:r>
            <a:r>
              <a:rPr lang="en-US" sz="1600" dirty="0">
                <a:latin typeface="Georgia" pitchFamily="-65" charset="0"/>
              </a:rPr>
              <a:t>, through your local public library website. First go to your public library’s website, and look for an option that says ‘online databases’ or something similar. You will need to enter your library card number </a:t>
            </a:r>
            <a:r>
              <a:rPr lang="en-US" sz="1600" dirty="0" smtClean="0">
                <a:latin typeface="Georgia" pitchFamily="-65" charset="0"/>
              </a:rPr>
              <a:t>to get to the information.</a:t>
            </a:r>
            <a:endParaRPr lang="en-US" sz="1600" dirty="0">
              <a:latin typeface="Georgia" pitchFamily="-65" charset="0"/>
            </a:endParaRPr>
          </a:p>
        </p:txBody>
      </p:sp>
      <p:sp>
        <p:nvSpPr>
          <p:cNvPr id="77841" name="Text Box 17"/>
          <p:cNvSpPr txBox="1">
            <a:spLocks noChangeArrowheads="1"/>
          </p:cNvSpPr>
          <p:nvPr/>
        </p:nvSpPr>
        <p:spPr bwMode="auto">
          <a:xfrm>
            <a:off x="304800" y="2743203"/>
            <a:ext cx="6248400" cy="2277547"/>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600" dirty="0" smtClean="0">
                <a:latin typeface="Georgia" pitchFamily="-65" charset="0"/>
              </a:rPr>
              <a:t>Some Connecticut-area </a:t>
            </a:r>
            <a:r>
              <a:rPr lang="en-US" sz="1600" dirty="0">
                <a:latin typeface="Georgia" pitchFamily="-65" charset="0"/>
              </a:rPr>
              <a:t>Public Libraries:</a:t>
            </a:r>
          </a:p>
          <a:p>
            <a:pPr marL="457200" indent="-457200">
              <a:spcBef>
                <a:spcPct val="50000"/>
              </a:spcBef>
            </a:pPr>
            <a:r>
              <a:rPr lang="en-US" sz="1400" dirty="0">
                <a:latin typeface="Georgia" pitchFamily="-65" charset="0"/>
              </a:rPr>
              <a:t>Ridgefield Public Library	</a:t>
            </a:r>
            <a:r>
              <a:rPr lang="en-US" sz="1400" dirty="0" smtClean="0">
                <a:solidFill>
                  <a:schemeClr val="accent2"/>
                </a:solidFill>
                <a:latin typeface="Georgia" pitchFamily="-65" charset="0"/>
              </a:rPr>
              <a:t>www.ridgefieldlibrary.org</a:t>
            </a:r>
          </a:p>
          <a:p>
            <a:pPr marL="457200" indent="-457200">
              <a:spcBef>
                <a:spcPct val="50000"/>
              </a:spcBef>
            </a:pPr>
            <a:r>
              <a:rPr lang="en-US" sz="1400" dirty="0" smtClean="0">
                <a:solidFill>
                  <a:srgbClr val="000000"/>
                </a:solidFill>
                <a:latin typeface="Georgia" pitchFamily="-65" charset="0"/>
              </a:rPr>
              <a:t>Bethel Public Library	</a:t>
            </a:r>
            <a:r>
              <a:rPr lang="en-US" sz="1400" dirty="0" smtClean="0">
                <a:solidFill>
                  <a:schemeClr val="accent2"/>
                </a:solidFill>
                <a:latin typeface="Georgia" pitchFamily="-65" charset="0"/>
              </a:rPr>
              <a:t>	www.bethellibrary.org</a:t>
            </a:r>
          </a:p>
          <a:p>
            <a:pPr marL="457200" indent="-457200">
              <a:spcBef>
                <a:spcPct val="50000"/>
              </a:spcBef>
            </a:pPr>
            <a:r>
              <a:rPr lang="en-US" sz="1400" dirty="0" smtClean="0">
                <a:solidFill>
                  <a:srgbClr val="000000"/>
                </a:solidFill>
                <a:latin typeface="Georgia" pitchFamily="-65" charset="0"/>
              </a:rPr>
              <a:t>Wilton Public Library</a:t>
            </a:r>
            <a:r>
              <a:rPr lang="en-US" sz="1400" dirty="0" smtClean="0">
                <a:solidFill>
                  <a:schemeClr val="accent2"/>
                </a:solidFill>
                <a:latin typeface="Georgia" pitchFamily="-65" charset="0"/>
              </a:rPr>
              <a:t>		</a:t>
            </a:r>
            <a:r>
              <a:rPr lang="en-US" sz="1400" dirty="0" err="1" smtClean="0">
                <a:solidFill>
                  <a:schemeClr val="accent2"/>
                </a:solidFill>
                <a:latin typeface="Georgia" pitchFamily="-65" charset="0"/>
              </a:rPr>
              <a:t>www.wiltonlibrary.org</a:t>
            </a:r>
            <a:endParaRPr lang="en-US" sz="1400" dirty="0">
              <a:solidFill>
                <a:schemeClr val="accent2"/>
              </a:solidFill>
              <a:latin typeface="Georgia" pitchFamily="-65" charset="0"/>
            </a:endParaRPr>
          </a:p>
          <a:p>
            <a:pPr marL="457200" indent="-457200">
              <a:spcBef>
                <a:spcPct val="50000"/>
              </a:spcBef>
            </a:pPr>
            <a:r>
              <a:rPr lang="en-US" sz="1400" dirty="0">
                <a:latin typeface="Georgia" pitchFamily="-65" charset="0"/>
              </a:rPr>
              <a:t>Mark Twain Library		</a:t>
            </a:r>
            <a:r>
              <a:rPr lang="en-US" sz="1400" dirty="0" err="1">
                <a:solidFill>
                  <a:schemeClr val="accent2"/>
                </a:solidFill>
                <a:latin typeface="Georgia" pitchFamily="-65" charset="0"/>
              </a:rPr>
              <a:t>www.marktwainlibrary.org</a:t>
            </a:r>
            <a:endParaRPr lang="en-US" sz="1400" dirty="0">
              <a:solidFill>
                <a:schemeClr val="accent2"/>
              </a:solidFill>
              <a:latin typeface="Georgia" pitchFamily="-65" charset="0"/>
            </a:endParaRPr>
          </a:p>
          <a:p>
            <a:pPr marL="457200" indent="-457200">
              <a:spcBef>
                <a:spcPct val="50000"/>
              </a:spcBef>
            </a:pPr>
            <a:r>
              <a:rPr lang="en-US" sz="1400" dirty="0">
                <a:latin typeface="Georgia" pitchFamily="-65" charset="0"/>
              </a:rPr>
              <a:t>Weston Library		</a:t>
            </a:r>
            <a:r>
              <a:rPr lang="en-US" sz="1400" dirty="0" err="1">
                <a:solidFill>
                  <a:schemeClr val="accent2"/>
                </a:solidFill>
                <a:latin typeface="Georgia" pitchFamily="-65" charset="0"/>
              </a:rPr>
              <a:t>www.biblio.org</a:t>
            </a:r>
            <a:r>
              <a:rPr lang="en-US" sz="1400" dirty="0">
                <a:solidFill>
                  <a:schemeClr val="accent2"/>
                </a:solidFill>
                <a:latin typeface="Georgia" pitchFamily="-65" charset="0"/>
              </a:rPr>
              <a:t>/</a:t>
            </a:r>
            <a:r>
              <a:rPr lang="en-US" sz="1400" dirty="0" err="1">
                <a:solidFill>
                  <a:schemeClr val="accent2"/>
                </a:solidFill>
                <a:latin typeface="Georgia" pitchFamily="-65" charset="0"/>
              </a:rPr>
              <a:t>weston</a:t>
            </a:r>
            <a:endParaRPr lang="en-US" sz="1400" dirty="0">
              <a:solidFill>
                <a:schemeClr val="accent2"/>
              </a:solidFill>
              <a:latin typeface="Georgia" pitchFamily="-65" charset="0"/>
            </a:endParaRPr>
          </a:p>
          <a:p>
            <a:pPr marL="457200" indent="-457200">
              <a:spcBef>
                <a:spcPct val="50000"/>
              </a:spcBef>
            </a:pPr>
            <a:r>
              <a:rPr lang="en-US" sz="1400" dirty="0">
                <a:latin typeface="Georgia" pitchFamily="-65" charset="0"/>
              </a:rPr>
              <a:t>Danbury Library		</a:t>
            </a:r>
            <a:r>
              <a:rPr lang="en-US" sz="1400" dirty="0" err="1">
                <a:solidFill>
                  <a:schemeClr val="accent2"/>
                </a:solidFill>
                <a:latin typeface="Georgia" pitchFamily="-65" charset="0"/>
              </a:rPr>
              <a:t>www.danburylibrary.org</a:t>
            </a:r>
            <a:endParaRPr lang="en-US" sz="1400" dirty="0">
              <a:solidFill>
                <a:schemeClr val="accent2"/>
              </a:solidFill>
              <a:latin typeface="Georgia" pitchFamily="-65" charset="0"/>
            </a:endParaRPr>
          </a:p>
        </p:txBody>
      </p:sp>
      <p:pic>
        <p:nvPicPr>
          <p:cNvPr id="77842" name="Picture 18"/>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77843" name="Picture 19"/>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
        <p:nvSpPr>
          <p:cNvPr id="16" name="Text Box 11"/>
          <p:cNvSpPr txBox="1">
            <a:spLocks noChangeArrowheads="1"/>
          </p:cNvSpPr>
          <p:nvPr/>
        </p:nvSpPr>
        <p:spPr bwMode="auto">
          <a:xfrm>
            <a:off x="304800" y="5562600"/>
            <a:ext cx="6096000" cy="584776"/>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1600" dirty="0" smtClean="0">
                <a:solidFill>
                  <a:srgbClr val="3366FF"/>
                </a:solidFill>
                <a:latin typeface="Georgia" pitchFamily="-65" charset="0"/>
              </a:rPr>
              <a:t>New York students</a:t>
            </a:r>
            <a:r>
              <a:rPr lang="en-US" sz="1600" dirty="0" smtClean="0">
                <a:latin typeface="Georgia" pitchFamily="-65" charset="0"/>
              </a:rPr>
              <a:t>: Follow the instructions beginning on the next page.</a:t>
            </a:r>
            <a:endParaRPr lang="en-US" sz="1600" dirty="0" smtClean="0">
              <a:latin typeface="Georgia" pitchFamily="-65"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91A50406-C3DE-9247-9DDA-7141146F3110}" type="slidenum">
              <a:rPr lang="en-US"/>
              <a:pPr/>
              <a:t>17</a:t>
            </a:fld>
            <a:endParaRPr lang="en-US"/>
          </a:p>
        </p:txBody>
      </p:sp>
      <p:sp>
        <p:nvSpPr>
          <p:cNvPr id="77826" name="Text Box 2"/>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77827" name="AutoShape 3"/>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77829" name="Group 5"/>
          <p:cNvGrpSpPr>
            <a:grpSpLocks/>
          </p:cNvGrpSpPr>
          <p:nvPr/>
        </p:nvGrpSpPr>
        <p:grpSpPr bwMode="auto">
          <a:xfrm>
            <a:off x="152400" y="152403"/>
            <a:ext cx="6477000" cy="461963"/>
            <a:chOff x="96" y="96"/>
            <a:chExt cx="4080" cy="291"/>
          </a:xfrm>
        </p:grpSpPr>
        <p:sp>
          <p:nvSpPr>
            <p:cNvPr id="77830" name="Text Box 6"/>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77831" name="AutoShape 7"/>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77842" name="Picture 18"/>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77843" name="Picture 19"/>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
        <p:nvSpPr>
          <p:cNvPr id="16" name="Text Box 11"/>
          <p:cNvSpPr txBox="1">
            <a:spLocks noChangeArrowheads="1"/>
          </p:cNvSpPr>
          <p:nvPr/>
        </p:nvSpPr>
        <p:spPr bwMode="auto">
          <a:xfrm>
            <a:off x="228600" y="762000"/>
            <a:ext cx="6248400"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smtClean="0">
                <a:solidFill>
                  <a:srgbClr val="3366FF"/>
                </a:solidFill>
                <a:latin typeface="Georgia" pitchFamily="-65" charset="0"/>
              </a:rPr>
              <a:t>If you live in New York</a:t>
            </a:r>
            <a:r>
              <a:rPr lang="en-US" sz="1600" dirty="0" smtClean="0">
                <a:latin typeface="Georgia" pitchFamily="-65" charset="0"/>
              </a:rPr>
              <a:t>, you can get to newspapers, magazines, and </a:t>
            </a:r>
            <a:r>
              <a:rPr lang="en-US" sz="1600" dirty="0" smtClean="0">
                <a:latin typeface="Georgia" pitchFamily="-65" charset="0"/>
              </a:rPr>
              <a:t>more information through special websites. </a:t>
            </a:r>
            <a:r>
              <a:rPr lang="en-US" sz="1600" dirty="0" smtClean="0">
                <a:latin typeface="Georgia" pitchFamily="-65" charset="0"/>
              </a:rPr>
              <a:t>If you live in </a:t>
            </a:r>
            <a:r>
              <a:rPr lang="en-US" sz="1600" u="sng" dirty="0" smtClean="0">
                <a:latin typeface="Georgia" pitchFamily="-65" charset="0"/>
              </a:rPr>
              <a:t>Westchester County</a:t>
            </a:r>
            <a:r>
              <a:rPr lang="en-US" sz="1600" dirty="0" smtClean="0">
                <a:latin typeface="Georgia" pitchFamily="-65" charset="0"/>
              </a:rPr>
              <a:t>, use a website called </a:t>
            </a:r>
            <a:r>
              <a:rPr lang="en-US" sz="1600" dirty="0" err="1" smtClean="0">
                <a:solidFill>
                  <a:srgbClr val="3366FF"/>
                </a:solidFill>
                <a:latin typeface="Georgia" pitchFamily="-65" charset="0"/>
              </a:rPr>
              <a:t>Westchesterlibraries.org</a:t>
            </a:r>
            <a:r>
              <a:rPr lang="en-US" sz="1600" dirty="0" smtClean="0">
                <a:solidFill>
                  <a:srgbClr val="3366FF"/>
                </a:solidFill>
                <a:latin typeface="Georgia" pitchFamily="-65" charset="0"/>
              </a:rPr>
              <a:t>:</a:t>
            </a:r>
            <a:endParaRPr lang="en-US" sz="1600" dirty="0">
              <a:solidFill>
                <a:srgbClr val="3366FF"/>
              </a:solidFill>
              <a:latin typeface="Georgia" pitchFamily="-65" charset="0"/>
            </a:endParaRPr>
          </a:p>
        </p:txBody>
      </p:sp>
      <p:sp>
        <p:nvSpPr>
          <p:cNvPr id="4" name="Rectangle 3"/>
          <p:cNvSpPr/>
          <p:nvPr/>
        </p:nvSpPr>
        <p:spPr>
          <a:xfrm>
            <a:off x="228600" y="4419600"/>
            <a:ext cx="3757860" cy="338554"/>
          </a:xfrm>
          <a:prstGeom prst="rect">
            <a:avLst/>
          </a:prstGeom>
        </p:spPr>
        <p:txBody>
          <a:bodyPr wrap="none">
            <a:spAutoFit/>
          </a:bodyPr>
          <a:lstStyle/>
          <a:p>
            <a:r>
              <a:rPr lang="en-US" sz="1600" dirty="0" smtClean="0">
                <a:latin typeface="Georgia" pitchFamily="-65" charset="0"/>
              </a:rPr>
              <a:t>When you get to the website, click here.</a:t>
            </a:r>
            <a:endParaRPr lang="en-US" sz="1600" dirty="0"/>
          </a:p>
        </p:txBody>
      </p:sp>
      <p:pic>
        <p:nvPicPr>
          <p:cNvPr id="10" name="Picture 9"/>
          <p:cNvPicPr>
            <a:picLocks noChangeAspect="1"/>
          </p:cNvPicPr>
          <p:nvPr/>
        </p:nvPicPr>
        <p:blipFill>
          <a:blip r:embed="rId4"/>
          <a:stretch>
            <a:fillRect/>
          </a:stretch>
        </p:blipFill>
        <p:spPr>
          <a:xfrm>
            <a:off x="-7243" y="1828800"/>
            <a:ext cx="6858000" cy="2899955"/>
          </a:xfrm>
          <a:prstGeom prst="rect">
            <a:avLst/>
          </a:prstGeom>
        </p:spPr>
      </p:pic>
      <p:cxnSp>
        <p:nvCxnSpPr>
          <p:cNvPr id="6" name="Straight Arrow Connector 5"/>
          <p:cNvCxnSpPr/>
          <p:nvPr/>
        </p:nvCxnSpPr>
        <p:spPr>
          <a:xfrm>
            <a:off x="2819400" y="2133600"/>
            <a:ext cx="0" cy="685800"/>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228600" y="5105400"/>
            <a:ext cx="6477000" cy="707886"/>
          </a:xfrm>
          <a:prstGeom prst="rect">
            <a:avLst/>
          </a:prstGeom>
        </p:spPr>
        <p:txBody>
          <a:bodyPr wrap="square">
            <a:spAutoFit/>
          </a:bodyPr>
          <a:lstStyle/>
          <a:p>
            <a:pPr>
              <a:spcBef>
                <a:spcPct val="50000"/>
              </a:spcBef>
            </a:pPr>
            <a:r>
              <a:rPr lang="en-US" sz="1600" dirty="0" smtClean="0">
                <a:latin typeface="Georgia" pitchFamily="-65" charset="0"/>
              </a:rPr>
              <a:t>Select the database you want to look at by clicking on the name.</a:t>
            </a:r>
          </a:p>
          <a:p>
            <a:pPr>
              <a:spcBef>
                <a:spcPct val="50000"/>
              </a:spcBef>
            </a:pPr>
            <a:r>
              <a:rPr lang="en-US" sz="1600" dirty="0" smtClean="0">
                <a:latin typeface="Georgia" pitchFamily="-65" charset="0"/>
              </a:rPr>
              <a:t>If </a:t>
            </a:r>
            <a:r>
              <a:rPr lang="en-US" sz="1600" dirty="0">
                <a:latin typeface="Georgia" pitchFamily="-65" charset="0"/>
              </a:rPr>
              <a:t>you live in </a:t>
            </a:r>
            <a:r>
              <a:rPr lang="en-US" sz="1600" u="sng" dirty="0" smtClean="0">
                <a:latin typeface="Georgia" pitchFamily="-65" charset="0"/>
              </a:rPr>
              <a:t>Putnam </a:t>
            </a:r>
            <a:r>
              <a:rPr lang="en-US" sz="1600" u="sng" dirty="0">
                <a:latin typeface="Georgia" pitchFamily="-65" charset="0"/>
              </a:rPr>
              <a:t>County</a:t>
            </a:r>
            <a:r>
              <a:rPr lang="en-US" sz="1600" dirty="0">
                <a:latin typeface="Georgia" pitchFamily="-65" charset="0"/>
              </a:rPr>
              <a:t>, use a website </a:t>
            </a:r>
            <a:r>
              <a:rPr lang="en-US" sz="1600" dirty="0" smtClean="0">
                <a:latin typeface="Georgia" pitchFamily="-65" charset="0"/>
              </a:rPr>
              <a:t>called </a:t>
            </a:r>
            <a:r>
              <a:rPr lang="en-US" sz="1600" dirty="0" err="1" smtClean="0">
                <a:solidFill>
                  <a:srgbClr val="3366FF"/>
                </a:solidFill>
                <a:latin typeface="Georgia" pitchFamily="-65" charset="0"/>
              </a:rPr>
              <a:t>midhudson.org</a:t>
            </a:r>
            <a:r>
              <a:rPr lang="en-US" sz="1600" dirty="0" smtClean="0">
                <a:solidFill>
                  <a:srgbClr val="3366FF"/>
                </a:solidFill>
                <a:latin typeface="Georgia" pitchFamily="-65" charset="0"/>
              </a:rPr>
              <a:t>:</a:t>
            </a:r>
            <a:endParaRPr lang="en-US" sz="1600" dirty="0">
              <a:solidFill>
                <a:srgbClr val="3366FF"/>
              </a:solidFill>
              <a:latin typeface="Georgia" pitchFamily="-65" charset="0"/>
            </a:endParaRPr>
          </a:p>
        </p:txBody>
      </p:sp>
      <p:pic>
        <p:nvPicPr>
          <p:cNvPr id="17" name="Picture 16"/>
          <p:cNvPicPr>
            <a:picLocks noChangeAspect="1"/>
          </p:cNvPicPr>
          <p:nvPr/>
        </p:nvPicPr>
        <p:blipFill rotWithShape="1">
          <a:blip r:embed="rId5"/>
          <a:srcRect t="1" b="24773"/>
          <a:stretch/>
        </p:blipFill>
        <p:spPr>
          <a:xfrm>
            <a:off x="0" y="5943600"/>
            <a:ext cx="6858000" cy="2212848"/>
          </a:xfrm>
          <a:prstGeom prst="rect">
            <a:avLst/>
          </a:prstGeom>
        </p:spPr>
      </p:pic>
      <p:cxnSp>
        <p:nvCxnSpPr>
          <p:cNvPr id="18" name="Straight Arrow Connector 17"/>
          <p:cNvCxnSpPr/>
          <p:nvPr/>
        </p:nvCxnSpPr>
        <p:spPr>
          <a:xfrm>
            <a:off x="6400800" y="6248400"/>
            <a:ext cx="0" cy="914400"/>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060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91A50406-C3DE-9247-9DDA-7141146F3110}" type="slidenum">
              <a:rPr lang="en-US"/>
              <a:pPr/>
              <a:t>18</a:t>
            </a:fld>
            <a:endParaRPr lang="en-US"/>
          </a:p>
        </p:txBody>
      </p:sp>
      <p:sp>
        <p:nvSpPr>
          <p:cNvPr id="77826" name="Text Box 2"/>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77827" name="AutoShape 3"/>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77829" name="Group 5"/>
          <p:cNvGrpSpPr>
            <a:grpSpLocks/>
          </p:cNvGrpSpPr>
          <p:nvPr/>
        </p:nvGrpSpPr>
        <p:grpSpPr bwMode="auto">
          <a:xfrm>
            <a:off x="152400" y="152403"/>
            <a:ext cx="6477000" cy="461963"/>
            <a:chOff x="96" y="96"/>
            <a:chExt cx="4080" cy="291"/>
          </a:xfrm>
        </p:grpSpPr>
        <p:sp>
          <p:nvSpPr>
            <p:cNvPr id="77830" name="Text Box 6"/>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77831" name="AutoShape 7"/>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77842" name="Picture 18"/>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77843" name="Picture 19"/>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
        <p:nvSpPr>
          <p:cNvPr id="16" name="Text Box 11"/>
          <p:cNvSpPr txBox="1">
            <a:spLocks noChangeArrowheads="1"/>
          </p:cNvSpPr>
          <p:nvPr/>
        </p:nvSpPr>
        <p:spPr bwMode="auto">
          <a:xfrm>
            <a:off x="304800" y="914400"/>
            <a:ext cx="6248400"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smtClean="0">
                <a:latin typeface="Georgia" pitchFamily="-65" charset="0"/>
              </a:rPr>
              <a:t>In </a:t>
            </a:r>
            <a:r>
              <a:rPr lang="en-US" sz="1600" dirty="0" err="1" smtClean="0">
                <a:latin typeface="Georgia" pitchFamily="-65" charset="0"/>
              </a:rPr>
              <a:t>midhudson.org</a:t>
            </a:r>
            <a:r>
              <a:rPr lang="en-US" sz="1600" dirty="0" smtClean="0">
                <a:latin typeface="Georgia" pitchFamily="-65" charset="0"/>
              </a:rPr>
              <a:t>, once you have clicked on the ‘Reference and Collection </a:t>
            </a:r>
            <a:r>
              <a:rPr lang="en-US" sz="1600" dirty="0" err="1" smtClean="0">
                <a:latin typeface="Georgia" pitchFamily="-65" charset="0"/>
              </a:rPr>
              <a:t>Dev</a:t>
            </a:r>
            <a:r>
              <a:rPr lang="en-US" sz="1600" dirty="0" smtClean="0">
                <a:latin typeface="Georgia" pitchFamily="-65" charset="0"/>
              </a:rPr>
              <a:t>’ button, you will need to click on </a:t>
            </a:r>
            <a:r>
              <a:rPr lang="en-US" sz="1600" dirty="0" err="1" smtClean="0">
                <a:solidFill>
                  <a:srgbClr val="3366FF"/>
                </a:solidFill>
                <a:latin typeface="Georgia" pitchFamily="-65" charset="0"/>
              </a:rPr>
              <a:t>HomeACCESS</a:t>
            </a:r>
            <a:r>
              <a:rPr lang="en-US" sz="1600" dirty="0" smtClean="0">
                <a:latin typeface="Georgia" pitchFamily="-65" charset="0"/>
              </a:rPr>
              <a:t> to view the databases you can have access to. </a:t>
            </a:r>
            <a:endParaRPr lang="en-US" sz="1600" dirty="0">
              <a:solidFill>
                <a:srgbClr val="3366FF"/>
              </a:solidFill>
              <a:latin typeface="Georgia" pitchFamily="-65" charset="0"/>
            </a:endParaRPr>
          </a:p>
        </p:txBody>
      </p:sp>
      <p:pic>
        <p:nvPicPr>
          <p:cNvPr id="17" name="Picture 16"/>
          <p:cNvPicPr>
            <a:picLocks noChangeAspect="1"/>
          </p:cNvPicPr>
          <p:nvPr/>
        </p:nvPicPr>
        <p:blipFill>
          <a:blip r:embed="rId4"/>
          <a:stretch>
            <a:fillRect/>
          </a:stretch>
        </p:blipFill>
        <p:spPr>
          <a:xfrm>
            <a:off x="990600" y="1752599"/>
            <a:ext cx="4452288" cy="2284788"/>
          </a:xfrm>
          <a:prstGeom prst="rect">
            <a:avLst/>
          </a:prstGeom>
        </p:spPr>
      </p:pic>
      <p:cxnSp>
        <p:nvCxnSpPr>
          <p:cNvPr id="18" name="Straight Arrow Connector 17"/>
          <p:cNvCxnSpPr/>
          <p:nvPr/>
        </p:nvCxnSpPr>
        <p:spPr>
          <a:xfrm flipH="1">
            <a:off x="2057400" y="1676398"/>
            <a:ext cx="533400" cy="838200"/>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9" name="Text Box 17"/>
          <p:cNvSpPr txBox="1">
            <a:spLocks noChangeArrowheads="1"/>
          </p:cNvSpPr>
          <p:nvPr/>
        </p:nvSpPr>
        <p:spPr bwMode="auto">
          <a:xfrm>
            <a:off x="228600" y="6019800"/>
            <a:ext cx="6248400" cy="2569934"/>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400" dirty="0">
                <a:latin typeface="Georgia" pitchFamily="-65" charset="0"/>
              </a:rPr>
              <a:t>Some </a:t>
            </a:r>
            <a:r>
              <a:rPr lang="en-US" sz="1400" dirty="0" smtClean="0">
                <a:latin typeface="Georgia" pitchFamily="-65" charset="0"/>
              </a:rPr>
              <a:t>New York-area </a:t>
            </a:r>
            <a:r>
              <a:rPr lang="en-US" sz="1400" dirty="0">
                <a:latin typeface="Georgia" pitchFamily="-65" charset="0"/>
              </a:rPr>
              <a:t>Public Libraries:</a:t>
            </a:r>
          </a:p>
          <a:p>
            <a:pPr marL="457200" indent="-457200">
              <a:spcBef>
                <a:spcPct val="50000"/>
              </a:spcBef>
            </a:pPr>
            <a:r>
              <a:rPr lang="en-US" sz="1400" dirty="0" smtClean="0">
                <a:latin typeface="Georgia" pitchFamily="-65" charset="0"/>
              </a:rPr>
              <a:t>Brewster </a:t>
            </a:r>
            <a:r>
              <a:rPr lang="en-US" sz="1400" dirty="0">
                <a:latin typeface="Georgia" pitchFamily="-65" charset="0"/>
              </a:rPr>
              <a:t>Public Library	</a:t>
            </a:r>
            <a:r>
              <a:rPr lang="en-US" sz="1400" dirty="0" err="1" smtClean="0">
                <a:solidFill>
                  <a:srgbClr val="0000FF"/>
                </a:solidFill>
                <a:latin typeface="Georgia" pitchFamily="-65" charset="0"/>
              </a:rPr>
              <a:t>www</a:t>
            </a:r>
            <a:r>
              <a:rPr lang="en-US" sz="1400" dirty="0" err="1" smtClean="0">
                <a:latin typeface="Georgia" pitchFamily="-65" charset="0"/>
              </a:rPr>
              <a:t>.</a:t>
            </a:r>
            <a:r>
              <a:rPr lang="en-US" sz="1400" dirty="0" err="1" smtClean="0">
                <a:solidFill>
                  <a:schemeClr val="accent2"/>
                </a:solidFill>
                <a:latin typeface="Georgia" pitchFamily="-65" charset="0"/>
              </a:rPr>
              <a:t>brewsterlibrary.org</a:t>
            </a:r>
            <a:endParaRPr lang="en-US" sz="1400" dirty="0" smtClean="0">
              <a:solidFill>
                <a:schemeClr val="accent2"/>
              </a:solidFill>
              <a:latin typeface="Georgia" pitchFamily="-65" charset="0"/>
            </a:endParaRPr>
          </a:p>
          <a:p>
            <a:pPr marL="457200" indent="-457200">
              <a:spcBef>
                <a:spcPct val="50000"/>
              </a:spcBef>
            </a:pPr>
            <a:r>
              <a:rPr lang="en-US" sz="1400" dirty="0" smtClean="0">
                <a:latin typeface="Georgia" pitchFamily="-65" charset="0"/>
              </a:rPr>
              <a:t>Somers Public Library</a:t>
            </a:r>
            <a:r>
              <a:rPr lang="en-US" sz="1400" dirty="0">
                <a:latin typeface="Georgia" pitchFamily="-65" charset="0"/>
              </a:rPr>
              <a:t>		</a:t>
            </a:r>
            <a:r>
              <a:rPr lang="en-US" sz="1400" dirty="0" smtClean="0">
                <a:solidFill>
                  <a:srgbClr val="0000FF"/>
                </a:solidFill>
                <a:latin typeface="Georgia" pitchFamily="-65" charset="0"/>
              </a:rPr>
              <a:t>www.somerspubliclibrary.org</a:t>
            </a:r>
          </a:p>
          <a:p>
            <a:pPr marL="457200" indent="-457200">
              <a:spcBef>
                <a:spcPct val="50000"/>
              </a:spcBef>
            </a:pPr>
            <a:r>
              <a:rPr lang="en-US" sz="1400" dirty="0" smtClean="0">
                <a:latin typeface="Georgia" pitchFamily="-65" charset="0"/>
              </a:rPr>
              <a:t>North Salem  </a:t>
            </a:r>
            <a:r>
              <a:rPr lang="en-US" sz="1400" dirty="0">
                <a:latin typeface="Georgia" pitchFamily="-65" charset="0"/>
              </a:rPr>
              <a:t>Library		</a:t>
            </a:r>
            <a:r>
              <a:rPr lang="en-US" sz="1400" dirty="0" err="1" smtClean="0">
                <a:solidFill>
                  <a:schemeClr val="accent2"/>
                </a:solidFill>
                <a:latin typeface="Georgia" pitchFamily="-65" charset="0"/>
              </a:rPr>
              <a:t>www.northsalemlibrary.org</a:t>
            </a:r>
            <a:endParaRPr lang="en-US" sz="1400" dirty="0">
              <a:solidFill>
                <a:schemeClr val="accent2"/>
              </a:solidFill>
              <a:latin typeface="Georgia" pitchFamily="-65" charset="0"/>
            </a:endParaRPr>
          </a:p>
          <a:p>
            <a:pPr marL="457200" indent="-457200">
              <a:spcBef>
                <a:spcPct val="50000"/>
              </a:spcBef>
            </a:pPr>
            <a:r>
              <a:rPr lang="en-US" sz="1400" dirty="0" smtClean="0">
                <a:latin typeface="Georgia" pitchFamily="-65" charset="0"/>
              </a:rPr>
              <a:t>South Salem </a:t>
            </a:r>
            <a:r>
              <a:rPr lang="en-US" sz="1400" dirty="0">
                <a:latin typeface="Georgia" pitchFamily="-65" charset="0"/>
              </a:rPr>
              <a:t>Library		</a:t>
            </a:r>
            <a:r>
              <a:rPr lang="en-US" sz="1400" dirty="0" smtClean="0">
                <a:solidFill>
                  <a:schemeClr val="accent2"/>
                </a:solidFill>
                <a:latin typeface="Georgia" pitchFamily="-65" charset="0"/>
              </a:rPr>
              <a:t>www.lewisborolibrary.org</a:t>
            </a:r>
          </a:p>
          <a:p>
            <a:pPr marL="457200" indent="-457200">
              <a:spcBef>
                <a:spcPct val="50000"/>
              </a:spcBef>
            </a:pPr>
            <a:r>
              <a:rPr lang="en-US" sz="1400" dirty="0" smtClean="0">
                <a:latin typeface="Georgia" pitchFamily="-65" charset="0"/>
              </a:rPr>
              <a:t>Ruth Keeler Memorial Library</a:t>
            </a:r>
            <a:r>
              <a:rPr lang="en-US" sz="1400" dirty="0" smtClean="0">
                <a:solidFill>
                  <a:schemeClr val="accent2"/>
                </a:solidFill>
                <a:latin typeface="Georgia" pitchFamily="-65" charset="0"/>
              </a:rPr>
              <a:t>	www.keelerlibrary.org</a:t>
            </a:r>
          </a:p>
          <a:p>
            <a:pPr marL="457200" indent="-457200">
              <a:spcBef>
                <a:spcPct val="50000"/>
              </a:spcBef>
            </a:pPr>
            <a:r>
              <a:rPr lang="en-US" sz="1400" dirty="0" smtClean="0">
                <a:latin typeface="Georgia" pitchFamily="-65" charset="0"/>
              </a:rPr>
              <a:t>Pound Ridge Library</a:t>
            </a:r>
            <a:r>
              <a:rPr lang="en-US" sz="1400" dirty="0" smtClean="0">
                <a:solidFill>
                  <a:schemeClr val="accent2"/>
                </a:solidFill>
                <a:latin typeface="Georgia" pitchFamily="-65" charset="0"/>
              </a:rPr>
              <a:t>		www.poundridgelibrary.org</a:t>
            </a:r>
          </a:p>
          <a:p>
            <a:pPr marL="457200" indent="-457200">
              <a:spcBef>
                <a:spcPct val="50000"/>
              </a:spcBef>
            </a:pPr>
            <a:r>
              <a:rPr lang="en-US" sz="1400" dirty="0" smtClean="0">
                <a:latin typeface="Georgia" pitchFamily="-65" charset="0"/>
              </a:rPr>
              <a:t>Mahopac Public Library</a:t>
            </a:r>
            <a:r>
              <a:rPr lang="en-US" sz="1400" dirty="0" smtClean="0">
                <a:solidFill>
                  <a:schemeClr val="accent2"/>
                </a:solidFill>
                <a:latin typeface="Georgia" pitchFamily="-65" charset="0"/>
              </a:rPr>
              <a:t>	</a:t>
            </a:r>
            <a:r>
              <a:rPr lang="en-US" sz="1400" dirty="0" err="1" smtClean="0">
                <a:solidFill>
                  <a:schemeClr val="accent2"/>
                </a:solidFill>
                <a:latin typeface="Georgia" pitchFamily="-65" charset="0"/>
              </a:rPr>
              <a:t>www.mahopaclibrarysite.org</a:t>
            </a:r>
            <a:endParaRPr lang="en-US" sz="1400" dirty="0">
              <a:solidFill>
                <a:schemeClr val="accent2"/>
              </a:solidFill>
              <a:latin typeface="Georgia" pitchFamily="-65" charset="0"/>
            </a:endParaRPr>
          </a:p>
        </p:txBody>
      </p:sp>
      <p:sp>
        <p:nvSpPr>
          <p:cNvPr id="20" name="Text Box 16"/>
          <p:cNvSpPr txBox="1">
            <a:spLocks noChangeArrowheads="1"/>
          </p:cNvSpPr>
          <p:nvPr/>
        </p:nvSpPr>
        <p:spPr bwMode="auto">
          <a:xfrm>
            <a:off x="228600" y="4343400"/>
            <a:ext cx="6248400" cy="169277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a:solidFill>
                  <a:schemeClr val="accent2"/>
                </a:solidFill>
                <a:latin typeface="Georgia" pitchFamily="-65" charset="0"/>
              </a:rPr>
              <a:t>Your </a:t>
            </a:r>
            <a:r>
              <a:rPr lang="en-US" sz="1600" dirty="0" smtClean="0">
                <a:solidFill>
                  <a:schemeClr val="accent2"/>
                </a:solidFill>
                <a:latin typeface="Georgia" pitchFamily="-65" charset="0"/>
              </a:rPr>
              <a:t>New York</a:t>
            </a:r>
            <a:r>
              <a:rPr lang="en-US" sz="1600" dirty="0" smtClean="0">
                <a:solidFill>
                  <a:schemeClr val="accent2"/>
                </a:solidFill>
                <a:latin typeface="Georgia" pitchFamily="-65" charset="0"/>
              </a:rPr>
              <a:t> </a:t>
            </a:r>
            <a:r>
              <a:rPr lang="en-US" sz="1600" dirty="0">
                <a:solidFill>
                  <a:schemeClr val="accent2"/>
                </a:solidFill>
                <a:latin typeface="Georgia" pitchFamily="-65" charset="0"/>
              </a:rPr>
              <a:t>P</a:t>
            </a:r>
            <a:r>
              <a:rPr lang="en-US" sz="1600" dirty="0" smtClean="0">
                <a:solidFill>
                  <a:schemeClr val="accent2"/>
                </a:solidFill>
                <a:latin typeface="Georgia" pitchFamily="-65" charset="0"/>
              </a:rPr>
              <a:t>ublic </a:t>
            </a:r>
            <a:r>
              <a:rPr lang="en-US" sz="1600" dirty="0">
                <a:solidFill>
                  <a:schemeClr val="accent2"/>
                </a:solidFill>
                <a:latin typeface="Georgia" pitchFamily="-65" charset="0"/>
              </a:rPr>
              <a:t>L</a:t>
            </a:r>
            <a:r>
              <a:rPr lang="en-US" sz="1600" dirty="0" smtClean="0">
                <a:solidFill>
                  <a:schemeClr val="accent2"/>
                </a:solidFill>
                <a:latin typeface="Georgia" pitchFamily="-65" charset="0"/>
              </a:rPr>
              <a:t>ibrary</a:t>
            </a:r>
            <a:r>
              <a:rPr lang="en-US" sz="1600" dirty="0">
                <a:solidFill>
                  <a:schemeClr val="accent2"/>
                </a:solidFill>
                <a:latin typeface="Georgia" pitchFamily="-65" charset="0"/>
              </a:rPr>
              <a:t>:</a:t>
            </a:r>
          </a:p>
          <a:p>
            <a:pPr>
              <a:spcBef>
                <a:spcPct val="50000"/>
              </a:spcBef>
            </a:pPr>
            <a:r>
              <a:rPr lang="en-US" sz="1600" dirty="0">
                <a:latin typeface="Georgia" pitchFamily="-65" charset="0"/>
              </a:rPr>
              <a:t>You can access </a:t>
            </a:r>
            <a:r>
              <a:rPr lang="en-US" sz="1600" dirty="0" smtClean="0">
                <a:latin typeface="Georgia" pitchFamily="-65" charset="0"/>
              </a:rPr>
              <a:t>these databases too</a:t>
            </a:r>
            <a:r>
              <a:rPr lang="en-US" sz="1600" dirty="0">
                <a:latin typeface="Georgia" pitchFamily="-65" charset="0"/>
              </a:rPr>
              <a:t>, through your local public library website. First go to your public library’s website, and look for an option that says ‘online databases’ or something similar. You will need to enter your library card number </a:t>
            </a:r>
            <a:r>
              <a:rPr lang="en-US" sz="1600" dirty="0" smtClean="0">
                <a:latin typeface="Georgia" pitchFamily="-65" charset="0"/>
              </a:rPr>
              <a:t>to get to the information.</a:t>
            </a:r>
            <a:endParaRPr lang="en-US" sz="1600" dirty="0">
              <a:latin typeface="Georgia" pitchFamily="-65" charset="0"/>
            </a:endParaRPr>
          </a:p>
        </p:txBody>
      </p:sp>
    </p:spTree>
    <p:extLst>
      <p:ext uri="{BB962C8B-B14F-4D97-AF65-F5344CB8AC3E}">
        <p14:creationId xmlns:p14="http://schemas.microsoft.com/office/powerpoint/2010/main" val="1047439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22D29BE3-54A5-2641-A37D-3CD0F24D647A}" type="slidenum">
              <a:rPr lang="en-US"/>
              <a:pPr/>
              <a:t>19</a:t>
            </a:fld>
            <a:endParaRPr lang="en-US"/>
          </a:p>
        </p:txBody>
      </p:sp>
      <p:sp>
        <p:nvSpPr>
          <p:cNvPr id="78850" name="Text Box 1026"/>
          <p:cNvSpPr txBox="1">
            <a:spLocks noChangeArrowheads="1"/>
          </p:cNvSpPr>
          <p:nvPr/>
        </p:nvSpPr>
        <p:spPr bwMode="auto">
          <a:xfrm>
            <a:off x="152400" y="679454"/>
            <a:ext cx="65532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solidFill>
                  <a:schemeClr val="accent2"/>
                </a:solidFill>
              </a:rPr>
              <a:t>Take notes</a:t>
            </a:r>
          </a:p>
        </p:txBody>
      </p:sp>
      <p:sp>
        <p:nvSpPr>
          <p:cNvPr id="78871" name="Text Box 1047"/>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78872" name="AutoShape 1048"/>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sp>
        <p:nvSpPr>
          <p:cNvPr id="78874" name="Text Box 1050"/>
          <p:cNvSpPr txBox="1">
            <a:spLocks noChangeArrowheads="1"/>
          </p:cNvSpPr>
          <p:nvPr/>
        </p:nvSpPr>
        <p:spPr bwMode="auto">
          <a:xfrm>
            <a:off x="304800" y="1143002"/>
            <a:ext cx="6096000" cy="4416594"/>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solidFill>
                  <a:schemeClr val="accent2"/>
                </a:solidFill>
              </a:rPr>
              <a:t>Tips:</a:t>
            </a:r>
          </a:p>
          <a:p>
            <a:pPr>
              <a:spcBef>
                <a:spcPct val="50000"/>
              </a:spcBef>
              <a:buClr>
                <a:schemeClr val="accent2"/>
              </a:buClr>
              <a:buFont typeface="Wingdings" pitchFamily="-65" charset="2"/>
              <a:buChar char="v"/>
            </a:pPr>
            <a:r>
              <a:rPr lang="en-US" sz="1800" dirty="0"/>
              <a:t>You can take notes on cards, on paper, or on the computer.</a:t>
            </a:r>
          </a:p>
          <a:p>
            <a:pPr>
              <a:spcBef>
                <a:spcPct val="50000"/>
              </a:spcBef>
              <a:buClr>
                <a:schemeClr val="accent2"/>
              </a:buClr>
              <a:buFont typeface="Wingdings" pitchFamily="-65" charset="2"/>
              <a:buChar char="v"/>
            </a:pPr>
            <a:r>
              <a:rPr lang="en-US" sz="1800" dirty="0"/>
              <a:t>Write as much information you can about where you are getting the information from, like title, author, publisher, etc. on your note cards. </a:t>
            </a:r>
          </a:p>
          <a:p>
            <a:pPr>
              <a:spcBef>
                <a:spcPct val="50000"/>
              </a:spcBef>
              <a:buClr>
                <a:schemeClr val="accent2"/>
              </a:buClr>
              <a:buFont typeface="Wingdings" pitchFamily="-65" charset="2"/>
              <a:buChar char="v"/>
            </a:pPr>
            <a:r>
              <a:rPr lang="en-US" sz="1800" dirty="0"/>
              <a:t>Notes are words…not complete sentences!</a:t>
            </a:r>
          </a:p>
          <a:p>
            <a:pPr>
              <a:spcBef>
                <a:spcPct val="50000"/>
              </a:spcBef>
              <a:buClr>
                <a:schemeClr val="accent2"/>
              </a:buClr>
              <a:buFont typeface="Wingdings" pitchFamily="-65" charset="2"/>
              <a:buChar char="v"/>
            </a:pPr>
            <a:r>
              <a:rPr lang="en-US" sz="1800" dirty="0"/>
              <a:t>If you are taking notes about a certain part of your paper like information for paragraph 2, write it on your note card.</a:t>
            </a:r>
          </a:p>
          <a:p>
            <a:pPr>
              <a:spcBef>
                <a:spcPct val="50000"/>
              </a:spcBef>
              <a:buClr>
                <a:schemeClr val="accent2"/>
              </a:buClr>
              <a:buFont typeface="Wingdings" pitchFamily="-65" charset="2"/>
              <a:buChar char="v"/>
            </a:pPr>
            <a:r>
              <a:rPr lang="en-US" sz="1800" dirty="0"/>
              <a:t>Skip what’s unimportant.</a:t>
            </a:r>
          </a:p>
          <a:p>
            <a:pPr>
              <a:spcBef>
                <a:spcPct val="50000"/>
              </a:spcBef>
              <a:buClr>
                <a:schemeClr val="accent2"/>
              </a:buClr>
              <a:buFont typeface="Wingdings" pitchFamily="-65" charset="2"/>
              <a:buChar char="v"/>
            </a:pPr>
            <a:r>
              <a:rPr lang="en-US" sz="1800" dirty="0"/>
              <a:t>Record only facts.</a:t>
            </a:r>
          </a:p>
          <a:p>
            <a:pPr>
              <a:spcBef>
                <a:spcPct val="50000"/>
              </a:spcBef>
              <a:buClr>
                <a:schemeClr val="accent2"/>
              </a:buClr>
              <a:buFont typeface="Wingdings" pitchFamily="-65" charset="2"/>
              <a:buChar char="v"/>
            </a:pPr>
            <a:r>
              <a:rPr lang="en-US" sz="1800" dirty="0"/>
              <a:t>Pull out your outline and make sure you have information (notes) on all the things you plan to write about.</a:t>
            </a:r>
          </a:p>
        </p:txBody>
      </p:sp>
      <p:grpSp>
        <p:nvGrpSpPr>
          <p:cNvPr id="78875" name="Group 1051"/>
          <p:cNvGrpSpPr>
            <a:grpSpLocks/>
          </p:cNvGrpSpPr>
          <p:nvPr/>
        </p:nvGrpSpPr>
        <p:grpSpPr bwMode="auto">
          <a:xfrm>
            <a:off x="152400" y="152403"/>
            <a:ext cx="6477000" cy="461963"/>
            <a:chOff x="96" y="96"/>
            <a:chExt cx="4080" cy="291"/>
          </a:xfrm>
        </p:grpSpPr>
        <p:sp>
          <p:nvSpPr>
            <p:cNvPr id="78876" name="Text Box 1052"/>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78877" name="AutoShape 1053"/>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sp>
        <p:nvSpPr>
          <p:cNvPr id="78878" name="Text Box 1054"/>
          <p:cNvSpPr txBox="1">
            <a:spLocks noChangeArrowheads="1"/>
          </p:cNvSpPr>
          <p:nvPr/>
        </p:nvSpPr>
        <p:spPr bwMode="auto">
          <a:xfrm>
            <a:off x="228601" y="5857878"/>
            <a:ext cx="6553200" cy="2246769"/>
          </a:xfrm>
          <a:prstGeom prst="rect">
            <a:avLst/>
          </a:prstGeom>
          <a:noFill/>
          <a:ln w="9525">
            <a:noFill/>
            <a:miter lim="800000"/>
            <a:headEnd/>
            <a:tailEnd/>
          </a:ln>
          <a:effectLst/>
        </p:spPr>
        <p:txBody>
          <a:bodyPr>
            <a:prstTxWarp prst="textNoShape">
              <a:avLst/>
            </a:prstTxWarp>
            <a:spAutoFit/>
          </a:bodyPr>
          <a:lstStyle/>
          <a:p>
            <a:pPr marL="609600" indent="-609600">
              <a:spcBef>
                <a:spcPct val="50000"/>
              </a:spcBef>
            </a:pPr>
            <a:r>
              <a:rPr lang="en-US" sz="1400">
                <a:solidFill>
                  <a:schemeClr val="accent2"/>
                </a:solidFill>
              </a:rPr>
              <a:t>Introduction</a:t>
            </a:r>
            <a:r>
              <a:rPr lang="en-US" sz="1400"/>
              <a:t>: What is your assignment going to be about? Write a thesis statement. A thesis statement is the subject you’ll be writing about. It’s a summary of what your research report will be about.</a:t>
            </a:r>
          </a:p>
          <a:p>
            <a:pPr marL="609600" indent="-609600">
              <a:spcBef>
                <a:spcPct val="50000"/>
              </a:spcBef>
              <a:buClr>
                <a:schemeClr val="accent2"/>
              </a:buClr>
              <a:buFontTx/>
              <a:buAutoNum type="romanUcPeriod"/>
            </a:pPr>
            <a:r>
              <a:rPr lang="en-US" sz="1400">
                <a:solidFill>
                  <a:schemeClr val="accent2"/>
                </a:solidFill>
              </a:rPr>
              <a:t>First Body Paragraph</a:t>
            </a:r>
            <a:r>
              <a:rPr lang="en-US" sz="1400"/>
              <a:t>: What are you going to write about?</a:t>
            </a:r>
          </a:p>
          <a:p>
            <a:pPr marL="609600" indent="-609600">
              <a:spcBef>
                <a:spcPct val="50000"/>
              </a:spcBef>
              <a:buClr>
                <a:schemeClr val="accent2"/>
              </a:buClr>
              <a:buFontTx/>
              <a:buAutoNum type="romanUcPeriod"/>
            </a:pPr>
            <a:r>
              <a:rPr lang="en-US" sz="1400">
                <a:solidFill>
                  <a:schemeClr val="accent2"/>
                </a:solidFill>
              </a:rPr>
              <a:t>Second Body Paragraph</a:t>
            </a:r>
            <a:r>
              <a:rPr lang="en-US" sz="1400"/>
              <a:t>: What is the next thing I’ll write about?</a:t>
            </a:r>
          </a:p>
          <a:p>
            <a:pPr marL="609600" indent="-609600">
              <a:spcBef>
                <a:spcPct val="50000"/>
              </a:spcBef>
              <a:buClr>
                <a:schemeClr val="accent2"/>
              </a:buClr>
              <a:buFontTx/>
              <a:buAutoNum type="romanUcPeriod"/>
            </a:pPr>
            <a:r>
              <a:rPr lang="en-US" sz="1400">
                <a:solidFill>
                  <a:schemeClr val="accent2"/>
                </a:solidFill>
              </a:rPr>
              <a:t>Third Body Paragraph</a:t>
            </a:r>
            <a:r>
              <a:rPr lang="en-US" sz="1400"/>
              <a:t>: What is the next thing I’ll write about?</a:t>
            </a:r>
          </a:p>
          <a:p>
            <a:pPr marL="609600" indent="-609600">
              <a:spcBef>
                <a:spcPct val="50000"/>
              </a:spcBef>
            </a:pPr>
            <a:r>
              <a:rPr lang="en-US" sz="1400">
                <a:solidFill>
                  <a:schemeClr val="accent2"/>
                </a:solidFill>
              </a:rPr>
              <a:t>Conclusion</a:t>
            </a:r>
            <a:r>
              <a:rPr lang="en-US" sz="1400"/>
              <a:t>: Tell the reader what you have written about. You restate your thesis statement.</a:t>
            </a:r>
          </a:p>
        </p:txBody>
      </p:sp>
      <p:sp>
        <p:nvSpPr>
          <p:cNvPr id="78879" name="Rectangle 1055"/>
          <p:cNvSpPr>
            <a:spLocks noChangeArrowheads="1"/>
          </p:cNvSpPr>
          <p:nvPr/>
        </p:nvSpPr>
        <p:spPr bwMode="auto">
          <a:xfrm>
            <a:off x="152400" y="5715000"/>
            <a:ext cx="6553200" cy="2438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pic>
        <p:nvPicPr>
          <p:cNvPr id="78880" name="Picture 1056"/>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78881" name="Picture 1057"/>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3"/>
          <p:cNvSpPr>
            <a:spLocks noGrp="1"/>
          </p:cNvSpPr>
          <p:nvPr>
            <p:ph type="sldNum" sz="quarter" idx="12"/>
          </p:nvPr>
        </p:nvSpPr>
        <p:spPr/>
        <p:txBody>
          <a:bodyPr/>
          <a:lstStyle/>
          <a:p>
            <a:fld id="{B1EFD50E-2E1F-5948-9BF2-65B0F4F7B5F8}" type="slidenum">
              <a:rPr lang="en-US"/>
              <a:pPr/>
              <a:t>2</a:t>
            </a:fld>
            <a:endParaRPr lang="en-US"/>
          </a:p>
        </p:txBody>
      </p:sp>
      <p:sp>
        <p:nvSpPr>
          <p:cNvPr id="6146" name="Text Box 2"/>
          <p:cNvSpPr txBox="1">
            <a:spLocks noChangeArrowheads="1"/>
          </p:cNvSpPr>
          <p:nvPr/>
        </p:nvSpPr>
        <p:spPr bwMode="auto">
          <a:xfrm>
            <a:off x="381001" y="76200"/>
            <a:ext cx="5867400" cy="52322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a:solidFill>
                  <a:schemeClr val="accent2"/>
                </a:solidFill>
                <a:latin typeface="Georgia" pitchFamily="-65" charset="0"/>
              </a:rPr>
              <a:t>Research Project Overview</a:t>
            </a:r>
          </a:p>
        </p:txBody>
      </p:sp>
      <p:sp>
        <p:nvSpPr>
          <p:cNvPr id="6147" name="Text Box 3"/>
          <p:cNvSpPr txBox="1">
            <a:spLocks noChangeArrowheads="1"/>
          </p:cNvSpPr>
          <p:nvPr/>
        </p:nvSpPr>
        <p:spPr bwMode="auto">
          <a:xfrm>
            <a:off x="304801" y="1371604"/>
            <a:ext cx="6553200" cy="6878803"/>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buFontTx/>
              <a:buAutoNum type="arabicPeriod"/>
            </a:pPr>
            <a:r>
              <a:rPr lang="en-US" sz="1400" dirty="0">
                <a:latin typeface="Georgia" pitchFamily="-65" charset="0"/>
              </a:rPr>
              <a:t>What do I have to write about?</a:t>
            </a:r>
            <a:br>
              <a:rPr lang="en-US" sz="1400" dirty="0">
                <a:latin typeface="Georgia" pitchFamily="-65" charset="0"/>
              </a:rPr>
            </a:br>
            <a:r>
              <a:rPr lang="en-US" sz="1400" dirty="0">
                <a:latin typeface="Georgia" pitchFamily="-65" charset="0"/>
              </a:rPr>
              <a:t/>
            </a:r>
            <a:br>
              <a:rPr lang="en-US" sz="1400" dirty="0">
                <a:latin typeface="Georgia" pitchFamily="-65" charset="0"/>
              </a:rPr>
            </a:br>
            <a:endParaRPr lang="en-US" sz="1400" dirty="0">
              <a:latin typeface="Georgia" pitchFamily="-65" charset="0"/>
            </a:endParaRPr>
          </a:p>
          <a:p>
            <a:pPr marL="457200" indent="-457200">
              <a:spcBef>
                <a:spcPct val="50000"/>
              </a:spcBef>
              <a:buFontTx/>
              <a:buAutoNum type="arabicPeriod"/>
            </a:pPr>
            <a:r>
              <a:rPr lang="en-US" sz="1400" dirty="0">
                <a:latin typeface="Georgia" pitchFamily="-65" charset="0"/>
              </a:rPr>
              <a:t>What do I know about it? [inspiration may be helpful!]</a:t>
            </a:r>
            <a:br>
              <a:rPr lang="en-US" sz="1400" dirty="0">
                <a:latin typeface="Georgia" pitchFamily="-65" charset="0"/>
              </a:rPr>
            </a:br>
            <a:endParaRPr lang="en-US" sz="1400" dirty="0">
              <a:latin typeface="Georgia" pitchFamily="-65" charset="0"/>
            </a:endParaRPr>
          </a:p>
          <a:p>
            <a:pPr marL="457200" indent="-457200">
              <a:spcBef>
                <a:spcPct val="50000"/>
              </a:spcBef>
              <a:buFontTx/>
              <a:buAutoNum type="arabicPeriod"/>
            </a:pPr>
            <a:endParaRPr lang="en-US" sz="1400" dirty="0">
              <a:latin typeface="Georgia" pitchFamily="-65" charset="0"/>
            </a:endParaRPr>
          </a:p>
          <a:p>
            <a:pPr marL="457200" indent="-457200">
              <a:spcBef>
                <a:spcPct val="50000"/>
              </a:spcBef>
              <a:buFontTx/>
              <a:buAutoNum type="arabicPeriod"/>
            </a:pPr>
            <a:endParaRPr lang="en-US" sz="1400" dirty="0">
              <a:latin typeface="Georgia" pitchFamily="-65" charset="0"/>
            </a:endParaRPr>
          </a:p>
          <a:p>
            <a:pPr marL="457200" indent="-457200">
              <a:spcBef>
                <a:spcPct val="50000"/>
              </a:spcBef>
              <a:buFontTx/>
              <a:buAutoNum type="arabicPeriod"/>
            </a:pPr>
            <a:endParaRPr lang="en-US" sz="1400" dirty="0">
              <a:latin typeface="Georgia" pitchFamily="-65" charset="0"/>
            </a:endParaRPr>
          </a:p>
          <a:p>
            <a:pPr marL="457200" indent="-457200">
              <a:spcBef>
                <a:spcPct val="50000"/>
              </a:spcBef>
              <a:buFontTx/>
              <a:buAutoNum type="arabicPeriod"/>
            </a:pPr>
            <a:endParaRPr lang="en-US" sz="1400" dirty="0">
              <a:latin typeface="Georgia" pitchFamily="-65" charset="0"/>
            </a:endParaRPr>
          </a:p>
          <a:p>
            <a:pPr marL="457200" indent="-457200">
              <a:spcBef>
                <a:spcPct val="50000"/>
              </a:spcBef>
              <a:buFontTx/>
              <a:buAutoNum type="arabicPeriod"/>
            </a:pPr>
            <a:endParaRPr lang="en-US" sz="1400" dirty="0">
              <a:latin typeface="Georgia" pitchFamily="-65" charset="0"/>
            </a:endParaRPr>
          </a:p>
          <a:p>
            <a:pPr marL="457200" indent="-457200">
              <a:spcBef>
                <a:spcPct val="50000"/>
              </a:spcBef>
              <a:buFontTx/>
              <a:buAutoNum type="arabicPeriod"/>
            </a:pPr>
            <a:endParaRPr lang="en-US" sz="1400" dirty="0">
              <a:latin typeface="Georgia" pitchFamily="-65" charset="0"/>
            </a:endParaRPr>
          </a:p>
          <a:p>
            <a:pPr marL="457200" indent="-457200">
              <a:spcBef>
                <a:spcPct val="50000"/>
              </a:spcBef>
              <a:buFontTx/>
              <a:buAutoNum type="arabicPeriod"/>
            </a:pPr>
            <a:r>
              <a:rPr lang="en-US" sz="1400" dirty="0">
                <a:latin typeface="Georgia" pitchFamily="-65" charset="0"/>
              </a:rPr>
              <a:t>What do I have to hand in at the end?</a:t>
            </a:r>
            <a:br>
              <a:rPr lang="en-US" sz="1400" dirty="0">
                <a:latin typeface="Georgia" pitchFamily="-65" charset="0"/>
              </a:rPr>
            </a:br>
            <a:r>
              <a:rPr lang="en-US" sz="1400" dirty="0">
                <a:latin typeface="Georgia" pitchFamily="-65" charset="0"/>
              </a:rPr>
              <a:t/>
            </a:r>
            <a:br>
              <a:rPr lang="en-US" sz="1400" dirty="0">
                <a:latin typeface="Georgia" pitchFamily="-65" charset="0"/>
              </a:rPr>
            </a:br>
            <a:r>
              <a:rPr lang="en-US" sz="1400" dirty="0">
                <a:latin typeface="Georgia" pitchFamily="-65" charset="0"/>
              </a:rPr>
              <a:t>	</a:t>
            </a:r>
          </a:p>
          <a:p>
            <a:pPr marL="457200" indent="-457200">
              <a:spcBef>
                <a:spcPct val="50000"/>
              </a:spcBef>
              <a:buFontTx/>
              <a:buAutoNum type="arabicPeriod"/>
            </a:pPr>
            <a:r>
              <a:rPr lang="en-US" sz="1400" dirty="0">
                <a:latin typeface="Georgia" pitchFamily="-65" charset="0"/>
              </a:rPr>
              <a:t>What is my work schedule?</a:t>
            </a:r>
          </a:p>
          <a:p>
            <a:pPr marL="457200" indent="-457200">
              <a:spcBef>
                <a:spcPct val="50000"/>
              </a:spcBef>
            </a:pPr>
            <a:r>
              <a:rPr lang="en-US" sz="1400" dirty="0">
                <a:latin typeface="Georgia" pitchFamily="-65" charset="0"/>
              </a:rPr>
              <a:t> 	</a:t>
            </a:r>
            <a:r>
              <a:rPr lang="en-US" sz="1400" dirty="0" smtClean="0">
                <a:latin typeface="Georgia" pitchFamily="-65" charset="0"/>
              </a:rPr>
              <a:t>Pick </a:t>
            </a:r>
            <a:r>
              <a:rPr lang="en-US" sz="1400" dirty="0">
                <a:latin typeface="Georgia" pitchFamily="-65" charset="0"/>
              </a:rPr>
              <a:t>M</a:t>
            </a:r>
            <a:r>
              <a:rPr lang="en-US" sz="1400" dirty="0" smtClean="0">
                <a:latin typeface="Georgia" pitchFamily="-65" charset="0"/>
              </a:rPr>
              <a:t>y Topic</a:t>
            </a:r>
            <a:r>
              <a:rPr lang="en-US" sz="1400" dirty="0">
                <a:latin typeface="Georgia" pitchFamily="-65" charset="0"/>
              </a:rPr>
              <a:t>	</a:t>
            </a:r>
            <a:r>
              <a:rPr lang="en-US" sz="1400" dirty="0" smtClean="0">
                <a:latin typeface="Georgia" pitchFamily="-65" charset="0"/>
              </a:rPr>
              <a:t>Date </a:t>
            </a:r>
            <a:r>
              <a:rPr lang="en-US" sz="1400" dirty="0">
                <a:latin typeface="Georgia" pitchFamily="-65" charset="0"/>
              </a:rPr>
              <a:t>Due:	  </a:t>
            </a:r>
            <a:r>
              <a:rPr lang="en-US" sz="1400" dirty="0" smtClean="0">
                <a:latin typeface="Georgia" pitchFamily="-65" charset="0"/>
              </a:rPr>
              <a:t> </a:t>
            </a:r>
            <a:r>
              <a:rPr lang="en-US" sz="1400" dirty="0">
                <a:latin typeface="Georgia" pitchFamily="-65" charset="0"/>
              </a:rPr>
              <a:t> </a:t>
            </a:r>
            <a:r>
              <a:rPr lang="en-US" sz="1400" dirty="0" smtClean="0">
                <a:latin typeface="Georgia" pitchFamily="-65" charset="0"/>
              </a:rPr>
              <a:t>           Submitted</a:t>
            </a:r>
            <a:r>
              <a:rPr lang="en-US" sz="1400" dirty="0">
                <a:latin typeface="Georgia" pitchFamily="-65" charset="0"/>
              </a:rPr>
              <a:t>:              Approved:</a:t>
            </a:r>
          </a:p>
          <a:p>
            <a:pPr marL="457200" indent="-457200">
              <a:spcBef>
                <a:spcPct val="50000"/>
              </a:spcBef>
            </a:pPr>
            <a:r>
              <a:rPr lang="en-US" sz="1400" dirty="0">
                <a:latin typeface="Georgia" pitchFamily="-65" charset="0"/>
              </a:rPr>
              <a:t>	</a:t>
            </a:r>
            <a:r>
              <a:rPr lang="en-US" sz="1400" dirty="0" smtClean="0">
                <a:latin typeface="Georgia" pitchFamily="-65" charset="0"/>
              </a:rPr>
              <a:t>Outline                  Date </a:t>
            </a:r>
            <a:r>
              <a:rPr lang="en-US" sz="1400" dirty="0">
                <a:latin typeface="Georgia" pitchFamily="-65" charset="0"/>
              </a:rPr>
              <a:t>Due:	               Submitted:              Approved:</a:t>
            </a:r>
          </a:p>
          <a:p>
            <a:pPr marL="457200" indent="-457200">
              <a:spcBef>
                <a:spcPct val="50000"/>
              </a:spcBef>
            </a:pPr>
            <a:r>
              <a:rPr lang="en-US" sz="1400" dirty="0">
                <a:latin typeface="Georgia" pitchFamily="-65" charset="0"/>
              </a:rPr>
              <a:t>	Notes		Date Due:	               Submitted:              Approved:</a:t>
            </a:r>
          </a:p>
          <a:p>
            <a:pPr marL="457200" indent="-457200">
              <a:spcBef>
                <a:spcPct val="50000"/>
              </a:spcBef>
            </a:pPr>
            <a:r>
              <a:rPr lang="en-US" sz="1400" dirty="0">
                <a:latin typeface="Georgia" pitchFamily="-65" charset="0"/>
              </a:rPr>
              <a:t>	Works Cited	Date Due:	               Submitted:              Approved:</a:t>
            </a:r>
          </a:p>
          <a:p>
            <a:pPr marL="457200" indent="-457200">
              <a:spcBef>
                <a:spcPct val="50000"/>
              </a:spcBef>
            </a:pPr>
            <a:r>
              <a:rPr lang="en-US" sz="1400" dirty="0">
                <a:latin typeface="Georgia" pitchFamily="-65" charset="0"/>
              </a:rPr>
              <a:t>	Rough Draft	Date Due:	               Submitted:              Approved:</a:t>
            </a:r>
          </a:p>
          <a:p>
            <a:pPr marL="457200" indent="-457200">
              <a:spcBef>
                <a:spcPct val="50000"/>
              </a:spcBef>
            </a:pPr>
            <a:r>
              <a:rPr lang="en-US" sz="1400" dirty="0">
                <a:latin typeface="Georgia" pitchFamily="-65" charset="0"/>
              </a:rPr>
              <a:t>	Final Draft	Date Due:	               Submitted:              Approved:</a:t>
            </a:r>
          </a:p>
          <a:p>
            <a:pPr marL="457200" indent="-457200">
              <a:spcBef>
                <a:spcPct val="50000"/>
              </a:spcBef>
            </a:pPr>
            <a:r>
              <a:rPr lang="en-US" sz="1400" dirty="0">
                <a:latin typeface="Georgia" pitchFamily="-65" charset="0"/>
              </a:rPr>
              <a:t>	Final Project 	Date Due:	               Submitted:              Approved:</a:t>
            </a:r>
          </a:p>
          <a:p>
            <a:pPr marL="457200" indent="-457200">
              <a:spcBef>
                <a:spcPct val="50000"/>
              </a:spcBef>
              <a:buFontTx/>
              <a:buAutoNum type="arabicPeriod"/>
            </a:pPr>
            <a:endParaRPr lang="en-US" sz="1400" dirty="0">
              <a:latin typeface="Georgia" pitchFamily="-65" charset="0"/>
            </a:endParaRPr>
          </a:p>
        </p:txBody>
      </p:sp>
      <p:sp>
        <p:nvSpPr>
          <p:cNvPr id="6149" name="Oval 5"/>
          <p:cNvSpPr>
            <a:spLocks noChangeArrowheads="1"/>
          </p:cNvSpPr>
          <p:nvPr/>
        </p:nvSpPr>
        <p:spPr bwMode="auto">
          <a:xfrm>
            <a:off x="609600" y="2514600"/>
            <a:ext cx="152400" cy="152400"/>
          </a:xfrm>
          <a:prstGeom prst="ellipse">
            <a:avLst/>
          </a:prstGeom>
          <a:solidFill>
            <a:srgbClr val="FF0000">
              <a:alpha val="50000"/>
            </a:srgbClr>
          </a:solidFill>
          <a:ln w="9525">
            <a:solidFill>
              <a:srgbClr val="FF0000"/>
            </a:solidFill>
            <a:round/>
            <a:headEnd/>
            <a:tailEnd/>
          </a:ln>
          <a:effectLst/>
        </p:spPr>
        <p:txBody>
          <a:bodyPr wrap="none" anchor="ctr">
            <a:prstTxWarp prst="textNoShape">
              <a:avLst/>
            </a:prstTxWarp>
          </a:bodyPr>
          <a:lstStyle/>
          <a:p>
            <a:endParaRPr lang="en-US"/>
          </a:p>
        </p:txBody>
      </p:sp>
      <p:sp>
        <p:nvSpPr>
          <p:cNvPr id="6151" name="Oval 7"/>
          <p:cNvSpPr>
            <a:spLocks noChangeArrowheads="1"/>
          </p:cNvSpPr>
          <p:nvPr/>
        </p:nvSpPr>
        <p:spPr bwMode="auto">
          <a:xfrm>
            <a:off x="609600" y="2971800"/>
            <a:ext cx="152400" cy="152400"/>
          </a:xfrm>
          <a:prstGeom prst="ellipse">
            <a:avLst/>
          </a:prstGeom>
          <a:solidFill>
            <a:srgbClr val="FF0000">
              <a:alpha val="50000"/>
            </a:srgbClr>
          </a:solidFill>
          <a:ln w="9525">
            <a:solidFill>
              <a:srgbClr val="FF0000"/>
            </a:solidFill>
            <a:round/>
            <a:headEnd/>
            <a:tailEnd/>
          </a:ln>
          <a:effectLst/>
        </p:spPr>
        <p:txBody>
          <a:bodyPr wrap="none" anchor="ctr">
            <a:prstTxWarp prst="textNoShape">
              <a:avLst/>
            </a:prstTxWarp>
          </a:bodyPr>
          <a:lstStyle/>
          <a:p>
            <a:endParaRPr lang="en-US"/>
          </a:p>
        </p:txBody>
      </p:sp>
      <p:sp>
        <p:nvSpPr>
          <p:cNvPr id="6153" name="Oval 9"/>
          <p:cNvSpPr>
            <a:spLocks noChangeArrowheads="1"/>
          </p:cNvSpPr>
          <p:nvPr/>
        </p:nvSpPr>
        <p:spPr bwMode="auto">
          <a:xfrm>
            <a:off x="609600" y="3429000"/>
            <a:ext cx="152400" cy="152400"/>
          </a:xfrm>
          <a:prstGeom prst="ellipse">
            <a:avLst/>
          </a:prstGeom>
          <a:solidFill>
            <a:srgbClr val="FF0000">
              <a:alpha val="50000"/>
            </a:srgbClr>
          </a:solidFill>
          <a:ln w="9525">
            <a:solidFill>
              <a:srgbClr val="FF0000"/>
            </a:solidFill>
            <a:round/>
            <a:headEnd/>
            <a:tailEnd/>
          </a:ln>
          <a:effectLst/>
        </p:spPr>
        <p:txBody>
          <a:bodyPr wrap="none" anchor="ctr">
            <a:prstTxWarp prst="textNoShape">
              <a:avLst/>
            </a:prstTxWarp>
          </a:bodyPr>
          <a:lstStyle/>
          <a:p>
            <a:endParaRPr lang="en-US"/>
          </a:p>
        </p:txBody>
      </p:sp>
      <p:sp>
        <p:nvSpPr>
          <p:cNvPr id="6154" name="Oval 10"/>
          <p:cNvSpPr>
            <a:spLocks noChangeArrowheads="1"/>
          </p:cNvSpPr>
          <p:nvPr/>
        </p:nvSpPr>
        <p:spPr bwMode="auto">
          <a:xfrm>
            <a:off x="609600" y="3886200"/>
            <a:ext cx="152400" cy="152400"/>
          </a:xfrm>
          <a:prstGeom prst="ellipse">
            <a:avLst/>
          </a:prstGeom>
          <a:solidFill>
            <a:srgbClr val="FF0000">
              <a:alpha val="50000"/>
            </a:srgbClr>
          </a:solidFill>
          <a:ln w="9525">
            <a:solidFill>
              <a:srgbClr val="FF0000"/>
            </a:solidFill>
            <a:round/>
            <a:headEnd/>
            <a:tailEnd/>
          </a:ln>
          <a:effectLst/>
        </p:spPr>
        <p:txBody>
          <a:bodyPr wrap="none" anchor="ctr">
            <a:prstTxWarp prst="textNoShape">
              <a:avLst/>
            </a:prstTxWarp>
          </a:bodyPr>
          <a:lstStyle/>
          <a:p>
            <a:endParaRPr lang="en-US"/>
          </a:p>
        </p:txBody>
      </p:sp>
      <p:sp>
        <p:nvSpPr>
          <p:cNvPr id="6205" name="Line 61"/>
          <p:cNvSpPr>
            <a:spLocks noChangeShapeType="1"/>
          </p:cNvSpPr>
          <p:nvPr/>
        </p:nvSpPr>
        <p:spPr bwMode="auto">
          <a:xfrm>
            <a:off x="838200" y="2843213"/>
            <a:ext cx="5791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206" name="Line 62"/>
          <p:cNvSpPr>
            <a:spLocks noChangeShapeType="1"/>
          </p:cNvSpPr>
          <p:nvPr/>
        </p:nvSpPr>
        <p:spPr bwMode="auto">
          <a:xfrm>
            <a:off x="838200" y="1981200"/>
            <a:ext cx="5791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207" name="Line 63"/>
          <p:cNvSpPr>
            <a:spLocks noChangeShapeType="1"/>
          </p:cNvSpPr>
          <p:nvPr/>
        </p:nvSpPr>
        <p:spPr bwMode="auto">
          <a:xfrm>
            <a:off x="3352800" y="1600200"/>
            <a:ext cx="3276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209" name="Line 65"/>
          <p:cNvSpPr>
            <a:spLocks noChangeShapeType="1"/>
          </p:cNvSpPr>
          <p:nvPr/>
        </p:nvSpPr>
        <p:spPr bwMode="auto">
          <a:xfrm>
            <a:off x="838200" y="3276600"/>
            <a:ext cx="571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212" name="Text Box 68"/>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6213" name="AutoShape 69"/>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sp>
        <p:nvSpPr>
          <p:cNvPr id="6216" name="Text Box 72"/>
          <p:cNvSpPr txBox="1">
            <a:spLocks noChangeArrowheads="1"/>
          </p:cNvSpPr>
          <p:nvPr/>
        </p:nvSpPr>
        <p:spPr bwMode="auto">
          <a:xfrm>
            <a:off x="152400" y="914403"/>
            <a:ext cx="914400" cy="461665"/>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b="1"/>
              <a:t>Plan:</a:t>
            </a:r>
          </a:p>
        </p:txBody>
      </p:sp>
      <p:sp>
        <p:nvSpPr>
          <p:cNvPr id="6217" name="Line 73"/>
          <p:cNvSpPr>
            <a:spLocks noChangeShapeType="1"/>
          </p:cNvSpPr>
          <p:nvPr/>
        </p:nvSpPr>
        <p:spPr bwMode="auto">
          <a:xfrm>
            <a:off x="838200" y="3733800"/>
            <a:ext cx="571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218" name="Line 74"/>
          <p:cNvSpPr>
            <a:spLocks noChangeShapeType="1"/>
          </p:cNvSpPr>
          <p:nvPr/>
        </p:nvSpPr>
        <p:spPr bwMode="auto">
          <a:xfrm>
            <a:off x="838200" y="4191000"/>
            <a:ext cx="571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219" name="Line 75"/>
          <p:cNvSpPr>
            <a:spLocks noChangeShapeType="1"/>
          </p:cNvSpPr>
          <p:nvPr/>
        </p:nvSpPr>
        <p:spPr bwMode="auto">
          <a:xfrm>
            <a:off x="838200" y="5105400"/>
            <a:ext cx="5715000" cy="0"/>
          </a:xfrm>
          <a:prstGeom prst="line">
            <a:avLst/>
          </a:prstGeom>
          <a:noFill/>
          <a:ln w="9525">
            <a:solidFill>
              <a:schemeClr val="tx1"/>
            </a:solidFill>
            <a:round/>
            <a:headEnd/>
            <a:tailEnd/>
          </a:ln>
          <a:effectLst/>
        </p:spPr>
        <p:txBody>
          <a:bodyPr>
            <a:prstTxWarp prst="textNoShape">
              <a:avLst/>
            </a:prstTxWarp>
          </a:bodyPr>
          <a:lstStyle/>
          <a:p>
            <a:endParaRPr lang="en-US"/>
          </a:p>
        </p:txBody>
      </p:sp>
      <p:grpSp>
        <p:nvGrpSpPr>
          <p:cNvPr id="6220" name="Group 76"/>
          <p:cNvGrpSpPr>
            <a:grpSpLocks/>
          </p:cNvGrpSpPr>
          <p:nvPr/>
        </p:nvGrpSpPr>
        <p:grpSpPr bwMode="auto">
          <a:xfrm>
            <a:off x="609600" y="5715000"/>
            <a:ext cx="152400" cy="1752600"/>
            <a:chOff x="384" y="1728"/>
            <a:chExt cx="96" cy="1104"/>
          </a:xfrm>
        </p:grpSpPr>
        <p:sp>
          <p:nvSpPr>
            <p:cNvPr id="6221" name="Oval 77"/>
            <p:cNvSpPr>
              <a:spLocks noChangeArrowheads="1"/>
            </p:cNvSpPr>
            <p:nvPr/>
          </p:nvSpPr>
          <p:spPr bwMode="auto">
            <a:xfrm>
              <a:off x="384" y="1728"/>
              <a:ext cx="96" cy="96"/>
            </a:xfrm>
            <a:prstGeom prst="ellipse">
              <a:avLst/>
            </a:prstGeom>
            <a:solidFill>
              <a:srgbClr val="FF0000">
                <a:alpha val="50000"/>
              </a:srgbClr>
            </a:solidFill>
            <a:ln w="9525">
              <a:solidFill>
                <a:srgbClr val="FF0000"/>
              </a:solidFill>
              <a:round/>
              <a:headEnd/>
              <a:tailEnd/>
            </a:ln>
            <a:effectLst/>
          </p:spPr>
          <p:txBody>
            <a:bodyPr wrap="none" anchor="ctr">
              <a:prstTxWarp prst="textNoShape">
                <a:avLst/>
              </a:prstTxWarp>
            </a:bodyPr>
            <a:lstStyle/>
            <a:p>
              <a:endParaRPr lang="en-US"/>
            </a:p>
          </p:txBody>
        </p:sp>
        <p:sp>
          <p:nvSpPr>
            <p:cNvPr id="6222" name="Oval 78"/>
            <p:cNvSpPr>
              <a:spLocks noChangeArrowheads="1"/>
            </p:cNvSpPr>
            <p:nvPr/>
          </p:nvSpPr>
          <p:spPr bwMode="auto">
            <a:xfrm>
              <a:off x="384" y="1920"/>
              <a:ext cx="96" cy="96"/>
            </a:xfrm>
            <a:prstGeom prst="ellipse">
              <a:avLst/>
            </a:prstGeom>
            <a:solidFill>
              <a:srgbClr val="FF0000">
                <a:alpha val="50000"/>
              </a:srgbClr>
            </a:solidFill>
            <a:ln w="9525">
              <a:solidFill>
                <a:srgbClr val="FF0000"/>
              </a:solidFill>
              <a:round/>
              <a:headEnd/>
              <a:tailEnd/>
            </a:ln>
            <a:effectLst/>
          </p:spPr>
          <p:txBody>
            <a:bodyPr wrap="none" anchor="ctr">
              <a:prstTxWarp prst="textNoShape">
                <a:avLst/>
              </a:prstTxWarp>
            </a:bodyPr>
            <a:lstStyle/>
            <a:p>
              <a:endParaRPr lang="en-US"/>
            </a:p>
          </p:txBody>
        </p:sp>
        <p:sp>
          <p:nvSpPr>
            <p:cNvPr id="6223" name="Oval 79"/>
            <p:cNvSpPr>
              <a:spLocks noChangeArrowheads="1"/>
            </p:cNvSpPr>
            <p:nvPr/>
          </p:nvSpPr>
          <p:spPr bwMode="auto">
            <a:xfrm>
              <a:off x="384" y="2112"/>
              <a:ext cx="96" cy="96"/>
            </a:xfrm>
            <a:prstGeom prst="ellipse">
              <a:avLst/>
            </a:prstGeom>
            <a:solidFill>
              <a:srgbClr val="FF0000">
                <a:alpha val="50000"/>
              </a:srgbClr>
            </a:solidFill>
            <a:ln w="9525">
              <a:solidFill>
                <a:srgbClr val="FF0000"/>
              </a:solidFill>
              <a:round/>
              <a:headEnd/>
              <a:tailEnd/>
            </a:ln>
            <a:effectLst/>
          </p:spPr>
          <p:txBody>
            <a:bodyPr wrap="none" anchor="ctr">
              <a:prstTxWarp prst="textNoShape">
                <a:avLst/>
              </a:prstTxWarp>
            </a:bodyPr>
            <a:lstStyle/>
            <a:p>
              <a:endParaRPr lang="en-US"/>
            </a:p>
          </p:txBody>
        </p:sp>
        <p:sp>
          <p:nvSpPr>
            <p:cNvPr id="6224" name="Oval 80"/>
            <p:cNvSpPr>
              <a:spLocks noChangeArrowheads="1"/>
            </p:cNvSpPr>
            <p:nvPr/>
          </p:nvSpPr>
          <p:spPr bwMode="auto">
            <a:xfrm>
              <a:off x="384" y="2304"/>
              <a:ext cx="96" cy="96"/>
            </a:xfrm>
            <a:prstGeom prst="ellipse">
              <a:avLst/>
            </a:prstGeom>
            <a:solidFill>
              <a:srgbClr val="FF0000">
                <a:alpha val="50000"/>
              </a:srgbClr>
            </a:solidFill>
            <a:ln w="9525">
              <a:solidFill>
                <a:srgbClr val="FF0000"/>
              </a:solidFill>
              <a:round/>
              <a:headEnd/>
              <a:tailEnd/>
            </a:ln>
            <a:effectLst/>
          </p:spPr>
          <p:txBody>
            <a:bodyPr wrap="none" anchor="ctr">
              <a:prstTxWarp prst="textNoShape">
                <a:avLst/>
              </a:prstTxWarp>
            </a:bodyPr>
            <a:lstStyle/>
            <a:p>
              <a:endParaRPr lang="en-US"/>
            </a:p>
          </p:txBody>
        </p:sp>
        <p:sp>
          <p:nvSpPr>
            <p:cNvPr id="6225" name="Oval 81"/>
            <p:cNvSpPr>
              <a:spLocks noChangeArrowheads="1"/>
            </p:cNvSpPr>
            <p:nvPr/>
          </p:nvSpPr>
          <p:spPr bwMode="auto">
            <a:xfrm>
              <a:off x="384" y="2522"/>
              <a:ext cx="96" cy="96"/>
            </a:xfrm>
            <a:prstGeom prst="ellipse">
              <a:avLst/>
            </a:prstGeom>
            <a:solidFill>
              <a:srgbClr val="FF0000">
                <a:alpha val="50000"/>
              </a:srgbClr>
            </a:solidFill>
            <a:ln w="9525">
              <a:solidFill>
                <a:srgbClr val="FF0000"/>
              </a:solidFill>
              <a:round/>
              <a:headEnd/>
              <a:tailEnd/>
            </a:ln>
            <a:effectLst/>
          </p:spPr>
          <p:txBody>
            <a:bodyPr wrap="none" anchor="ctr">
              <a:prstTxWarp prst="textNoShape">
                <a:avLst/>
              </a:prstTxWarp>
            </a:bodyPr>
            <a:lstStyle/>
            <a:p>
              <a:endParaRPr lang="en-US"/>
            </a:p>
          </p:txBody>
        </p:sp>
        <p:sp>
          <p:nvSpPr>
            <p:cNvPr id="6226" name="Oval 82"/>
            <p:cNvSpPr>
              <a:spLocks noChangeArrowheads="1"/>
            </p:cNvSpPr>
            <p:nvPr/>
          </p:nvSpPr>
          <p:spPr bwMode="auto">
            <a:xfrm>
              <a:off x="384" y="2736"/>
              <a:ext cx="96" cy="96"/>
            </a:xfrm>
            <a:prstGeom prst="ellipse">
              <a:avLst/>
            </a:prstGeom>
            <a:solidFill>
              <a:srgbClr val="FF0000">
                <a:alpha val="50000"/>
              </a:srgbClr>
            </a:solidFill>
            <a:ln w="9525">
              <a:solidFill>
                <a:srgbClr val="FF0000"/>
              </a:solidFill>
              <a:round/>
              <a:headEnd/>
              <a:tailEnd/>
            </a:ln>
            <a:effectLst/>
          </p:spPr>
          <p:txBody>
            <a:bodyPr wrap="none" anchor="ctr">
              <a:prstTxWarp prst="textNoShape">
                <a:avLst/>
              </a:prstTxWarp>
            </a:bodyPr>
            <a:lstStyle/>
            <a:p>
              <a:endParaRPr lang="en-US"/>
            </a:p>
          </p:txBody>
        </p:sp>
      </p:grpSp>
      <p:sp>
        <p:nvSpPr>
          <p:cNvPr id="6227" name="Oval 83"/>
          <p:cNvSpPr>
            <a:spLocks noChangeArrowheads="1"/>
          </p:cNvSpPr>
          <p:nvPr/>
        </p:nvSpPr>
        <p:spPr bwMode="auto">
          <a:xfrm>
            <a:off x="609600" y="7620000"/>
            <a:ext cx="152400" cy="152400"/>
          </a:xfrm>
          <a:prstGeom prst="ellipse">
            <a:avLst/>
          </a:prstGeom>
          <a:solidFill>
            <a:srgbClr val="FF0000">
              <a:alpha val="50000"/>
            </a:srgbClr>
          </a:solidFill>
          <a:ln w="9525">
            <a:solidFill>
              <a:srgbClr val="FF0000"/>
            </a:solidFill>
            <a:round/>
            <a:headEnd/>
            <a:tailEnd/>
          </a:ln>
          <a:effectLst/>
        </p:spPr>
        <p:txBody>
          <a:bodyPr wrap="none" anchor="ctr">
            <a:prstTxWarp prst="textNoShape">
              <a:avLst/>
            </a:prstTxWarp>
          </a:bodyPr>
          <a:lstStyle/>
          <a:p>
            <a:endParaRPr lang="en-US"/>
          </a:p>
        </p:txBody>
      </p:sp>
      <p:grpSp>
        <p:nvGrpSpPr>
          <p:cNvPr id="6228" name="Group 84"/>
          <p:cNvGrpSpPr>
            <a:grpSpLocks/>
          </p:cNvGrpSpPr>
          <p:nvPr/>
        </p:nvGrpSpPr>
        <p:grpSpPr bwMode="auto">
          <a:xfrm>
            <a:off x="152400" y="152403"/>
            <a:ext cx="6477000" cy="461963"/>
            <a:chOff x="96" y="96"/>
            <a:chExt cx="4080" cy="291"/>
          </a:xfrm>
        </p:grpSpPr>
        <p:sp>
          <p:nvSpPr>
            <p:cNvPr id="6229" name="Text Box 85"/>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b="1">
                <a:solidFill>
                  <a:schemeClr val="accent2"/>
                </a:solidFill>
              </a:endParaRPr>
            </a:p>
          </p:txBody>
        </p:sp>
        <p:cxnSp>
          <p:nvCxnSpPr>
            <p:cNvPr id="6230" name="AutoShape 86"/>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6231" name="Picture 87"/>
          <p:cNvPicPr>
            <a:picLocks noChangeAspect="1" noChangeArrowheads="1"/>
          </p:cNvPicPr>
          <p:nvPr/>
        </p:nvPicPr>
        <p:blipFill>
          <a:blip r:embed="rId2"/>
          <a:srcRect/>
          <a:stretch>
            <a:fillRect/>
          </a:stretch>
        </p:blipFill>
        <p:spPr bwMode="auto">
          <a:xfrm>
            <a:off x="228600" y="7848602"/>
            <a:ext cx="1143000" cy="836613"/>
          </a:xfrm>
          <a:prstGeom prst="rect">
            <a:avLst/>
          </a:prstGeom>
          <a:noFill/>
          <a:ln w="9525">
            <a:noFill/>
            <a:miter lim="800000"/>
            <a:headEnd/>
            <a:tailEnd/>
          </a:ln>
          <a:effectLst/>
        </p:spPr>
      </p:pic>
      <p:pic>
        <p:nvPicPr>
          <p:cNvPr id="6233" name="Picture 89"/>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pic>
        <p:nvPicPr>
          <p:cNvPr id="6234" name="Picture 90"/>
          <p:cNvPicPr>
            <a:picLocks noChangeAspect="1" noChangeArrowheads="1"/>
          </p:cNvPicPr>
          <p:nvPr/>
        </p:nvPicPr>
        <p:blipFill>
          <a:blip r:embed="rId4"/>
          <a:srcRect/>
          <a:stretch>
            <a:fillRect/>
          </a:stretch>
        </p:blipFill>
        <p:spPr bwMode="auto">
          <a:xfrm>
            <a:off x="6172200" y="914403"/>
            <a:ext cx="457200" cy="352425"/>
          </a:xfrm>
          <a:prstGeom prst="rect">
            <a:avLst/>
          </a:prstGeom>
          <a:noFill/>
          <a:ln w="9525">
            <a:noFill/>
            <a:miter lim="800000"/>
            <a:headEnd/>
            <a:tailEnd/>
          </a:ln>
          <a:effectLst/>
        </p:spPr>
      </p:pic>
      <p:sp>
        <p:nvSpPr>
          <p:cNvPr id="6235" name="Text Box 91"/>
          <p:cNvSpPr txBox="1">
            <a:spLocks noChangeArrowheads="1"/>
          </p:cNvSpPr>
          <p:nvPr/>
        </p:nvSpPr>
        <p:spPr bwMode="auto">
          <a:xfrm>
            <a:off x="304801" y="533403"/>
            <a:ext cx="61722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solidFill>
                  <a:schemeClr val="accent2"/>
                </a:solidFill>
              </a:rPr>
              <a:t>Step 1: What do I have to do?</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51DE0934-E920-6E44-923B-A6B4DCB932C8}" type="slidenum">
              <a:rPr lang="en-US"/>
              <a:pPr/>
              <a:t>20</a:t>
            </a:fld>
            <a:endParaRPr lang="en-US"/>
          </a:p>
        </p:txBody>
      </p:sp>
      <p:sp>
        <p:nvSpPr>
          <p:cNvPr id="28674" name="Text Box 2"/>
          <p:cNvSpPr txBox="1">
            <a:spLocks noChangeArrowheads="1"/>
          </p:cNvSpPr>
          <p:nvPr/>
        </p:nvSpPr>
        <p:spPr bwMode="auto">
          <a:xfrm>
            <a:off x="381000" y="609603"/>
            <a:ext cx="5943600"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chemeClr val="accent2"/>
                </a:solidFill>
              </a:rPr>
              <a:t>Step 7:</a:t>
            </a:r>
            <a:r>
              <a:rPr lang="en-US" dirty="0" smtClean="0">
                <a:solidFill>
                  <a:schemeClr val="accent2"/>
                </a:solidFill>
              </a:rPr>
              <a:t> Summarize </a:t>
            </a:r>
            <a:r>
              <a:rPr lang="en-US" dirty="0">
                <a:solidFill>
                  <a:schemeClr val="accent2"/>
                </a:solidFill>
              </a:rPr>
              <a:t>the information and start writing!</a:t>
            </a:r>
          </a:p>
        </p:txBody>
      </p:sp>
      <p:sp>
        <p:nvSpPr>
          <p:cNvPr id="28675" name="Text Box 3"/>
          <p:cNvSpPr txBox="1">
            <a:spLocks noChangeArrowheads="1"/>
          </p:cNvSpPr>
          <p:nvPr/>
        </p:nvSpPr>
        <p:spPr bwMode="auto">
          <a:xfrm>
            <a:off x="457200" y="1609726"/>
            <a:ext cx="5638800" cy="2446824"/>
          </a:xfrm>
          <a:prstGeom prst="rect">
            <a:avLst/>
          </a:prstGeom>
          <a:noFill/>
          <a:ln w="9525">
            <a:noFill/>
            <a:miter lim="800000"/>
            <a:headEnd/>
            <a:tailEnd/>
          </a:ln>
          <a:effectLst/>
        </p:spPr>
        <p:txBody>
          <a:bodyPr>
            <a:prstTxWarp prst="textNoShape">
              <a:avLst/>
            </a:prstTxWarp>
            <a:spAutoFit/>
          </a:bodyPr>
          <a:lstStyle/>
          <a:p>
            <a:pPr>
              <a:spcBef>
                <a:spcPct val="50000"/>
              </a:spcBef>
              <a:buClr>
                <a:srgbClr val="FF0000"/>
              </a:buClr>
              <a:buFont typeface="Wingdings" pitchFamily="-65" charset="2"/>
              <a:buChar char="q"/>
            </a:pPr>
            <a:r>
              <a:rPr lang="en-US" sz="1800" dirty="0">
                <a:latin typeface="Georgia" pitchFamily="-65" charset="0"/>
              </a:rPr>
              <a:t> Take out your notes and your outline, and write!</a:t>
            </a:r>
          </a:p>
          <a:p>
            <a:pPr>
              <a:spcBef>
                <a:spcPct val="50000"/>
              </a:spcBef>
              <a:buClr>
                <a:srgbClr val="FF0000"/>
              </a:buClr>
              <a:buFont typeface="Wingdings" pitchFamily="-65" charset="2"/>
              <a:buChar char="q"/>
            </a:pPr>
            <a:r>
              <a:rPr lang="en-US" sz="1800" dirty="0">
                <a:latin typeface="Georgia" pitchFamily="-65" charset="0"/>
              </a:rPr>
              <a:t> Make a draft and revise, revise, revise!</a:t>
            </a:r>
          </a:p>
          <a:p>
            <a:pPr>
              <a:spcBef>
                <a:spcPct val="50000"/>
              </a:spcBef>
              <a:buClr>
                <a:srgbClr val="FF0000"/>
              </a:buClr>
              <a:buFont typeface="Wingdings" pitchFamily="-65" charset="2"/>
              <a:buChar char="q"/>
            </a:pPr>
            <a:r>
              <a:rPr lang="en-US" sz="1800" dirty="0">
                <a:latin typeface="Georgia" pitchFamily="-65" charset="0"/>
              </a:rPr>
              <a:t> Use an introductory sentence for each paragraph, and end a paragraph with a sentence that leads to the next paragraph.</a:t>
            </a:r>
          </a:p>
          <a:p>
            <a:pPr>
              <a:spcBef>
                <a:spcPct val="50000"/>
              </a:spcBef>
              <a:buClr>
                <a:srgbClr val="FF0000"/>
              </a:buClr>
              <a:buFont typeface="Wingdings" pitchFamily="-65" charset="2"/>
              <a:buChar char="q"/>
            </a:pPr>
            <a:r>
              <a:rPr lang="en-US" sz="1800" dirty="0">
                <a:latin typeface="Georgia" pitchFamily="-65" charset="0"/>
              </a:rPr>
              <a:t> Don’t forget the Works Cited </a:t>
            </a:r>
            <a:r>
              <a:rPr lang="en-US" sz="1800" dirty="0" smtClean="0">
                <a:latin typeface="Georgia" pitchFamily="-65" charset="0"/>
              </a:rPr>
              <a:t>page! It’s </a:t>
            </a:r>
            <a:r>
              <a:rPr lang="en-US" sz="1800" dirty="0">
                <a:latin typeface="Georgia" pitchFamily="-65" charset="0"/>
              </a:rPr>
              <a:t>the last page of your report.</a:t>
            </a:r>
          </a:p>
        </p:txBody>
      </p:sp>
      <p:sp>
        <p:nvSpPr>
          <p:cNvPr id="28676" name="Text Box 4"/>
          <p:cNvSpPr txBox="1">
            <a:spLocks noChangeArrowheads="1"/>
          </p:cNvSpPr>
          <p:nvPr/>
        </p:nvSpPr>
        <p:spPr bwMode="auto">
          <a:xfrm>
            <a:off x="304800" y="4224277"/>
            <a:ext cx="5943600" cy="295465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latin typeface="Georgia" pitchFamily="-65" charset="0"/>
              </a:rPr>
              <a:t>A note on doing your own work:</a:t>
            </a:r>
            <a:endParaRPr lang="en-US" dirty="0" smtClean="0">
              <a:latin typeface="Georgia" pitchFamily="-65" charset="0"/>
            </a:endParaRPr>
          </a:p>
          <a:p>
            <a:pPr>
              <a:spcBef>
                <a:spcPct val="50000"/>
              </a:spcBef>
            </a:pPr>
            <a:r>
              <a:rPr lang="en-US" sz="1800" dirty="0" smtClean="0">
                <a:latin typeface="Georgia" pitchFamily="-65" charset="0"/>
              </a:rPr>
              <a:t>Plagiarism </a:t>
            </a:r>
            <a:r>
              <a:rPr lang="en-US" sz="1800" dirty="0">
                <a:latin typeface="Georgia" pitchFamily="-65" charset="0"/>
              </a:rPr>
              <a:t>means taking a piece of writing that has been copied from someone else and passing it on as your own work. </a:t>
            </a:r>
            <a:endParaRPr lang="en-US" sz="1800" dirty="0" smtClean="0">
              <a:latin typeface="Georgia" pitchFamily="-65" charset="0"/>
            </a:endParaRPr>
          </a:p>
          <a:p>
            <a:pPr>
              <a:spcBef>
                <a:spcPct val="50000"/>
              </a:spcBef>
            </a:pPr>
            <a:r>
              <a:rPr lang="en-US" sz="1800" u="sng" dirty="0" smtClean="0">
                <a:latin typeface="Georgia" pitchFamily="-65" charset="0"/>
              </a:rPr>
              <a:t>Plagiarism is against Ridgefield Academy rules</a:t>
            </a:r>
            <a:r>
              <a:rPr lang="en-US" sz="1800" dirty="0" smtClean="0">
                <a:latin typeface="Georgia" pitchFamily="-65" charset="0"/>
              </a:rPr>
              <a:t>. </a:t>
            </a:r>
          </a:p>
          <a:p>
            <a:pPr>
              <a:spcBef>
                <a:spcPct val="50000"/>
              </a:spcBef>
            </a:pPr>
            <a:r>
              <a:rPr lang="en-US" sz="1800" dirty="0" smtClean="0">
                <a:latin typeface="Georgia" pitchFamily="-65" charset="0"/>
              </a:rPr>
              <a:t>If </a:t>
            </a:r>
            <a:r>
              <a:rPr lang="en-US" sz="1800" dirty="0">
                <a:latin typeface="Georgia" pitchFamily="-65" charset="0"/>
              </a:rPr>
              <a:t>you want to use someone else’s words, make sure you give them credit for their work!</a:t>
            </a:r>
          </a:p>
          <a:p>
            <a:pPr>
              <a:spcBef>
                <a:spcPct val="50000"/>
              </a:spcBef>
            </a:pPr>
            <a:endParaRPr lang="en-US" sz="1800" dirty="0">
              <a:latin typeface="Georgia" pitchFamily="-65" charset="0"/>
            </a:endParaRPr>
          </a:p>
        </p:txBody>
      </p:sp>
      <p:sp>
        <p:nvSpPr>
          <p:cNvPr id="28677" name="Text Box 5"/>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28678" name="AutoShape 6"/>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28679" name="Group 7"/>
          <p:cNvGrpSpPr>
            <a:grpSpLocks/>
          </p:cNvGrpSpPr>
          <p:nvPr/>
        </p:nvGrpSpPr>
        <p:grpSpPr bwMode="auto">
          <a:xfrm>
            <a:off x="152400" y="152403"/>
            <a:ext cx="6477000" cy="461963"/>
            <a:chOff x="96" y="96"/>
            <a:chExt cx="4080" cy="291"/>
          </a:xfrm>
        </p:grpSpPr>
        <p:sp>
          <p:nvSpPr>
            <p:cNvPr id="28680" name="Text Box 8"/>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28681" name="AutoShape 9"/>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28682" name="Picture 10"/>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28683" name="Picture 11"/>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13C39781-680F-C940-B85B-AFB701508AF6}" type="slidenum">
              <a:rPr lang="en-US"/>
              <a:pPr/>
              <a:t>21</a:t>
            </a:fld>
            <a:endParaRPr lang="en-US"/>
          </a:p>
        </p:txBody>
      </p:sp>
      <p:sp>
        <p:nvSpPr>
          <p:cNvPr id="73730" name="Text Box 2"/>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73731" name="AutoShape 3"/>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sp>
        <p:nvSpPr>
          <p:cNvPr id="73732" name="Rectangle 4"/>
          <p:cNvSpPr>
            <a:spLocks noChangeArrowheads="1"/>
          </p:cNvSpPr>
          <p:nvPr/>
        </p:nvSpPr>
        <p:spPr bwMode="auto">
          <a:xfrm>
            <a:off x="228600" y="1066800"/>
            <a:ext cx="6629400" cy="7391400"/>
          </a:xfrm>
          <a:prstGeom prst="rect">
            <a:avLst/>
          </a:prstGeom>
          <a:noFill/>
          <a:ln w="9525">
            <a:noFill/>
            <a:miter lim="800000"/>
            <a:headEnd/>
            <a:tailEnd/>
          </a:ln>
          <a:effectLst/>
        </p:spPr>
        <p:txBody>
          <a:bodyPr anchor="ctr">
            <a:prstTxWarp prst="textNoShape">
              <a:avLst/>
            </a:prstTxWarp>
          </a:bodyPr>
          <a:lstStyle/>
          <a:p>
            <a:r>
              <a:rPr lang="en-US" sz="1600">
                <a:solidFill>
                  <a:schemeClr val="accent2"/>
                </a:solidFill>
                <a:ea typeface="Times New Roman" pitchFamily="-65" charset="0"/>
                <a:cs typeface="Times New Roman" pitchFamily="-65" charset="0"/>
              </a:rPr>
              <a:t>Introduction/Thesis</a:t>
            </a:r>
            <a:r>
              <a:rPr lang="en-US" sz="1600">
                <a:solidFill>
                  <a:schemeClr val="tx2"/>
                </a:solidFill>
                <a:ea typeface="Times New Roman" pitchFamily="-65" charset="0"/>
                <a:cs typeface="Times New Roman" pitchFamily="-65" charset="0"/>
              </a:rPr>
              <a:t>: What am I going to be writing about?</a:t>
            </a:r>
          </a:p>
          <a:p>
            <a:endParaRPr lang="en-US" sz="1600">
              <a:solidFill>
                <a:schemeClr val="tx2"/>
              </a:solidFill>
              <a:ea typeface="Times New Roman" pitchFamily="-65" charset="0"/>
              <a:cs typeface="Times New Roman" pitchFamily="-65" charset="0"/>
            </a:endParaRPr>
          </a:p>
          <a:p>
            <a:r>
              <a:rPr lang="en-US" sz="1600">
                <a:solidFill>
                  <a:schemeClr val="accent2"/>
                </a:solidFill>
                <a:ea typeface="Times New Roman" pitchFamily="-65" charset="0"/>
                <a:cs typeface="Times New Roman" pitchFamily="-65" charset="0"/>
              </a:rPr>
              <a:t>Paragraph I</a:t>
            </a:r>
            <a:r>
              <a:rPr lang="en-US" sz="1600">
                <a:solidFill>
                  <a:schemeClr val="tx2"/>
                </a:solidFill>
                <a:ea typeface="Times New Roman" pitchFamily="-65" charset="0"/>
                <a:cs typeface="Times New Roman" pitchFamily="-65" charset="0"/>
              </a:rPr>
              <a:t>: What is the main idea or subject for this paragraph?</a:t>
            </a:r>
          </a:p>
          <a:p>
            <a:endParaRPr lang="en-US" sz="1600">
              <a:solidFill>
                <a:schemeClr val="tx2"/>
              </a:solidFill>
              <a:ea typeface="Times New Roman" pitchFamily="-65" charset="0"/>
              <a:cs typeface="Times New Roman" pitchFamily="-65" charset="0"/>
            </a:endParaRPr>
          </a:p>
          <a:p>
            <a:r>
              <a:rPr lang="en-US" sz="1600">
                <a:solidFill>
                  <a:schemeClr val="tx2"/>
                </a:solidFill>
                <a:ea typeface="Times New Roman" pitchFamily="-65" charset="0"/>
                <a:cs typeface="Times New Roman" pitchFamily="-65" charset="0"/>
              </a:rPr>
              <a:t>What are some examples or explanations or facts that I can add about this idea?</a:t>
            </a:r>
          </a:p>
          <a:p>
            <a:r>
              <a:rPr lang="en-US" sz="1600">
                <a:solidFill>
                  <a:schemeClr val="tx2"/>
                </a:solidFill>
                <a:ea typeface="Times New Roman" pitchFamily="-65" charset="0"/>
                <a:cs typeface="Times New Roman" pitchFamily="-65" charset="0"/>
              </a:rPr>
              <a:t>A.</a:t>
            </a:r>
          </a:p>
          <a:p>
            <a:r>
              <a:rPr lang="en-US" sz="1600">
                <a:solidFill>
                  <a:schemeClr val="tx2"/>
                </a:solidFill>
                <a:ea typeface="Times New Roman" pitchFamily="-65" charset="0"/>
                <a:cs typeface="Times New Roman" pitchFamily="-65" charset="0"/>
              </a:rPr>
              <a:t>B.</a:t>
            </a:r>
          </a:p>
          <a:p>
            <a:r>
              <a:rPr lang="en-US" sz="1600">
                <a:solidFill>
                  <a:schemeClr val="tx2"/>
                </a:solidFill>
                <a:ea typeface="Times New Roman" pitchFamily="-65" charset="0"/>
                <a:cs typeface="Times New Roman" pitchFamily="-65" charset="0"/>
              </a:rPr>
              <a:t>C.</a:t>
            </a:r>
          </a:p>
          <a:p>
            <a:r>
              <a:rPr lang="en-US" sz="1600">
                <a:solidFill>
                  <a:schemeClr val="tx2"/>
                </a:solidFill>
                <a:ea typeface="Times New Roman" pitchFamily="-65" charset="0"/>
                <a:cs typeface="Times New Roman" pitchFamily="-65" charset="0"/>
              </a:rPr>
              <a:t>D.</a:t>
            </a:r>
          </a:p>
          <a:p>
            <a:endParaRPr lang="en-US" sz="1600">
              <a:solidFill>
                <a:schemeClr val="tx2"/>
              </a:solidFill>
              <a:ea typeface="Times New Roman" pitchFamily="-65" charset="0"/>
              <a:cs typeface="Times New Roman" pitchFamily="-65" charset="0"/>
            </a:endParaRPr>
          </a:p>
          <a:p>
            <a:r>
              <a:rPr lang="en-US" sz="1600">
                <a:solidFill>
                  <a:schemeClr val="accent2"/>
                </a:solidFill>
                <a:ea typeface="Times New Roman" pitchFamily="-65" charset="0"/>
                <a:cs typeface="Times New Roman" pitchFamily="-65" charset="0"/>
              </a:rPr>
              <a:t>Paragraph II</a:t>
            </a:r>
            <a:r>
              <a:rPr lang="en-US" sz="1600">
                <a:solidFill>
                  <a:schemeClr val="tx2"/>
                </a:solidFill>
                <a:ea typeface="Times New Roman" pitchFamily="-65" charset="0"/>
                <a:cs typeface="Times New Roman" pitchFamily="-65" charset="0"/>
              </a:rPr>
              <a:t>: What is the main idea or subject for this paragraph?</a:t>
            </a:r>
          </a:p>
          <a:p>
            <a:endParaRPr lang="en-US" sz="1600">
              <a:solidFill>
                <a:schemeClr val="tx2"/>
              </a:solidFill>
              <a:ea typeface="Times New Roman" pitchFamily="-65" charset="0"/>
              <a:cs typeface="Times New Roman" pitchFamily="-65" charset="0"/>
            </a:endParaRPr>
          </a:p>
          <a:p>
            <a:r>
              <a:rPr lang="en-US" sz="1600">
                <a:solidFill>
                  <a:schemeClr val="tx2"/>
                </a:solidFill>
                <a:ea typeface="Times New Roman" pitchFamily="-65" charset="0"/>
                <a:cs typeface="Times New Roman" pitchFamily="-65" charset="0"/>
              </a:rPr>
              <a:t>What are some examples or explanations or facts that I can add about this idea?</a:t>
            </a:r>
          </a:p>
          <a:p>
            <a:r>
              <a:rPr lang="en-US" sz="1600">
                <a:solidFill>
                  <a:schemeClr val="tx2"/>
                </a:solidFill>
                <a:ea typeface="Times New Roman" pitchFamily="-65" charset="0"/>
                <a:cs typeface="Times New Roman" pitchFamily="-65" charset="0"/>
              </a:rPr>
              <a:t>A.</a:t>
            </a:r>
          </a:p>
          <a:p>
            <a:r>
              <a:rPr lang="en-US" sz="1600">
                <a:solidFill>
                  <a:schemeClr val="tx2"/>
                </a:solidFill>
                <a:ea typeface="Times New Roman" pitchFamily="-65" charset="0"/>
                <a:cs typeface="Times New Roman" pitchFamily="-65" charset="0"/>
              </a:rPr>
              <a:t>B.</a:t>
            </a:r>
          </a:p>
          <a:p>
            <a:r>
              <a:rPr lang="en-US" sz="1600">
                <a:solidFill>
                  <a:schemeClr val="tx2"/>
                </a:solidFill>
                <a:ea typeface="Times New Roman" pitchFamily="-65" charset="0"/>
                <a:cs typeface="Times New Roman" pitchFamily="-65" charset="0"/>
              </a:rPr>
              <a:t>C.</a:t>
            </a:r>
          </a:p>
          <a:p>
            <a:r>
              <a:rPr lang="en-US" sz="1600">
                <a:solidFill>
                  <a:schemeClr val="tx2"/>
                </a:solidFill>
                <a:ea typeface="Times New Roman" pitchFamily="-65" charset="0"/>
                <a:cs typeface="Times New Roman" pitchFamily="-65" charset="0"/>
              </a:rPr>
              <a:t>D.</a:t>
            </a:r>
          </a:p>
          <a:p>
            <a:endParaRPr lang="en-US" sz="1600">
              <a:solidFill>
                <a:schemeClr val="tx2"/>
              </a:solidFill>
              <a:ea typeface="Times New Roman" pitchFamily="-65" charset="0"/>
              <a:cs typeface="Times New Roman" pitchFamily="-65" charset="0"/>
            </a:endParaRPr>
          </a:p>
          <a:p>
            <a:r>
              <a:rPr lang="en-US" sz="1600">
                <a:solidFill>
                  <a:schemeClr val="accent2"/>
                </a:solidFill>
                <a:ea typeface="Times New Roman" pitchFamily="-65" charset="0"/>
                <a:cs typeface="Times New Roman" pitchFamily="-65" charset="0"/>
              </a:rPr>
              <a:t>Paragraph III</a:t>
            </a:r>
            <a:r>
              <a:rPr lang="en-US" sz="1600">
                <a:solidFill>
                  <a:schemeClr val="tx2"/>
                </a:solidFill>
                <a:ea typeface="Times New Roman" pitchFamily="-65" charset="0"/>
                <a:cs typeface="Times New Roman" pitchFamily="-65" charset="0"/>
              </a:rPr>
              <a:t>: What is the main idea or subject for this paragraph?</a:t>
            </a:r>
          </a:p>
          <a:p>
            <a:endParaRPr lang="en-US" sz="1600">
              <a:solidFill>
                <a:schemeClr val="tx2"/>
              </a:solidFill>
              <a:ea typeface="Times New Roman" pitchFamily="-65" charset="0"/>
              <a:cs typeface="Times New Roman" pitchFamily="-65" charset="0"/>
            </a:endParaRPr>
          </a:p>
          <a:p>
            <a:r>
              <a:rPr lang="en-US" sz="1600">
                <a:solidFill>
                  <a:schemeClr val="tx2"/>
                </a:solidFill>
                <a:ea typeface="Times New Roman" pitchFamily="-65" charset="0"/>
                <a:cs typeface="Times New Roman" pitchFamily="-65" charset="0"/>
              </a:rPr>
              <a:t>What are some examples or explanations or facts that I can add about this idea?</a:t>
            </a:r>
          </a:p>
          <a:p>
            <a:r>
              <a:rPr lang="en-US" sz="1600">
                <a:solidFill>
                  <a:schemeClr val="tx2"/>
                </a:solidFill>
                <a:ea typeface="Times New Roman" pitchFamily="-65" charset="0"/>
                <a:cs typeface="Times New Roman" pitchFamily="-65" charset="0"/>
              </a:rPr>
              <a:t>A.</a:t>
            </a:r>
          </a:p>
          <a:p>
            <a:r>
              <a:rPr lang="en-US" sz="1600">
                <a:solidFill>
                  <a:schemeClr val="tx2"/>
                </a:solidFill>
                <a:ea typeface="Times New Roman" pitchFamily="-65" charset="0"/>
                <a:cs typeface="Times New Roman" pitchFamily="-65" charset="0"/>
              </a:rPr>
              <a:t>B.</a:t>
            </a:r>
          </a:p>
          <a:p>
            <a:r>
              <a:rPr lang="en-US" sz="1600">
                <a:solidFill>
                  <a:schemeClr val="tx2"/>
                </a:solidFill>
                <a:ea typeface="Times New Roman" pitchFamily="-65" charset="0"/>
                <a:cs typeface="Times New Roman" pitchFamily="-65" charset="0"/>
              </a:rPr>
              <a:t>C.</a:t>
            </a:r>
          </a:p>
          <a:p>
            <a:r>
              <a:rPr lang="en-US" sz="1600">
                <a:solidFill>
                  <a:schemeClr val="tx2"/>
                </a:solidFill>
                <a:ea typeface="Times New Roman" pitchFamily="-65" charset="0"/>
                <a:cs typeface="Times New Roman" pitchFamily="-65" charset="0"/>
              </a:rPr>
              <a:t>D.</a:t>
            </a:r>
          </a:p>
          <a:p>
            <a:endParaRPr lang="en-US" sz="1600">
              <a:solidFill>
                <a:schemeClr val="tx2"/>
              </a:solidFill>
              <a:ea typeface="Times New Roman" pitchFamily="-65" charset="0"/>
              <a:cs typeface="Times New Roman" pitchFamily="-65" charset="0"/>
            </a:endParaRPr>
          </a:p>
          <a:p>
            <a:r>
              <a:rPr lang="en-US" sz="1600">
                <a:solidFill>
                  <a:schemeClr val="accent2"/>
                </a:solidFill>
                <a:ea typeface="Times New Roman" pitchFamily="-65" charset="0"/>
                <a:cs typeface="Times New Roman" pitchFamily="-65" charset="0"/>
              </a:rPr>
              <a:t>Conclusion</a:t>
            </a:r>
            <a:r>
              <a:rPr lang="en-US" sz="1600">
                <a:solidFill>
                  <a:schemeClr val="tx2"/>
                </a:solidFill>
                <a:ea typeface="Times New Roman" pitchFamily="-65" charset="0"/>
                <a:cs typeface="Times New Roman" pitchFamily="-65" charset="0"/>
              </a:rPr>
              <a:t>: What did I write about? What did my information show?</a:t>
            </a:r>
          </a:p>
        </p:txBody>
      </p:sp>
      <p:grpSp>
        <p:nvGrpSpPr>
          <p:cNvPr id="73733" name="Group 5"/>
          <p:cNvGrpSpPr>
            <a:grpSpLocks/>
          </p:cNvGrpSpPr>
          <p:nvPr/>
        </p:nvGrpSpPr>
        <p:grpSpPr bwMode="auto">
          <a:xfrm>
            <a:off x="152400" y="152403"/>
            <a:ext cx="6477000" cy="461963"/>
            <a:chOff x="96" y="96"/>
            <a:chExt cx="4080" cy="291"/>
          </a:xfrm>
        </p:grpSpPr>
        <p:sp>
          <p:nvSpPr>
            <p:cNvPr id="73734" name="Text Box 6"/>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73735" name="AutoShape 7"/>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sp>
        <p:nvSpPr>
          <p:cNvPr id="73736" name="Text Box 8"/>
          <p:cNvSpPr txBox="1">
            <a:spLocks noChangeArrowheads="1"/>
          </p:cNvSpPr>
          <p:nvPr/>
        </p:nvSpPr>
        <p:spPr bwMode="auto">
          <a:xfrm>
            <a:off x="152401" y="609603"/>
            <a:ext cx="61722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solidFill>
                  <a:schemeClr val="accent2"/>
                </a:solidFill>
              </a:rPr>
              <a:t>Writing paragraphs - worksheet</a:t>
            </a:r>
            <a:endParaRPr lang="en-US">
              <a:solidFill>
                <a:schemeClr val="accent2"/>
              </a:solidFill>
              <a:latin typeface="Bradley Hand ITC" pitchFamily="66" charset="0"/>
            </a:endParaRPr>
          </a:p>
        </p:txBody>
      </p:sp>
      <p:pic>
        <p:nvPicPr>
          <p:cNvPr id="73737" name="Picture 9"/>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73738" name="Picture 10"/>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1B81F422-5103-9944-BE4D-05140F19D8B9}" type="slidenum">
              <a:rPr lang="en-US"/>
              <a:pPr/>
              <a:t>22</a:t>
            </a:fld>
            <a:endParaRPr lang="en-US"/>
          </a:p>
        </p:txBody>
      </p:sp>
      <p:sp>
        <p:nvSpPr>
          <p:cNvPr id="79874" name="Text Box 2"/>
          <p:cNvSpPr txBox="1">
            <a:spLocks noChangeArrowheads="1"/>
          </p:cNvSpPr>
          <p:nvPr/>
        </p:nvSpPr>
        <p:spPr bwMode="auto">
          <a:xfrm>
            <a:off x="228601" y="533401"/>
            <a:ext cx="6172200" cy="30469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chemeClr val="accent2"/>
                </a:solidFill>
              </a:rPr>
              <a:t>Don’t forget the Works Cited! </a:t>
            </a:r>
            <a:endParaRPr lang="en-US" dirty="0" smtClean="0">
              <a:solidFill>
                <a:schemeClr val="accent2"/>
              </a:solidFill>
            </a:endParaRPr>
          </a:p>
          <a:p>
            <a:pPr>
              <a:spcBef>
                <a:spcPct val="50000"/>
              </a:spcBef>
            </a:pPr>
            <a:r>
              <a:rPr lang="en-US" sz="1600" dirty="0" smtClean="0">
                <a:solidFill>
                  <a:schemeClr val="accent2"/>
                </a:solidFill>
              </a:rPr>
              <a:t>Remember: The whole idea of a works cited is to have enough information so that the reader could easily find the materials you used for your report. If certain information is not available, just leave it out, and record the next thing that you need.</a:t>
            </a:r>
          </a:p>
          <a:p>
            <a:pPr>
              <a:spcBef>
                <a:spcPct val="50000"/>
              </a:spcBef>
            </a:pPr>
            <a:r>
              <a:rPr lang="en-US" sz="1600" dirty="0" smtClean="0">
                <a:solidFill>
                  <a:schemeClr val="accent2"/>
                </a:solidFill>
              </a:rPr>
              <a:t>Also, please remember to add the words Print or Web so that the reader knows where to </a:t>
            </a:r>
            <a:r>
              <a:rPr lang="en-US" sz="1600" dirty="0" smtClean="0">
                <a:solidFill>
                  <a:schemeClr val="accent2"/>
                </a:solidFill>
              </a:rPr>
              <a:t>go, </a:t>
            </a:r>
            <a:r>
              <a:rPr lang="en-US" sz="1600" dirty="0" smtClean="0">
                <a:solidFill>
                  <a:schemeClr val="accent2"/>
                </a:solidFill>
              </a:rPr>
              <a:t>to find the information.</a:t>
            </a:r>
          </a:p>
          <a:p>
            <a:pPr>
              <a:spcBef>
                <a:spcPct val="50000"/>
              </a:spcBef>
            </a:pPr>
            <a:r>
              <a:rPr lang="en-US" sz="1600" dirty="0" smtClean="0">
                <a:solidFill>
                  <a:schemeClr val="accent2"/>
                </a:solidFill>
              </a:rPr>
              <a:t>There are several electronic programs that will compile a works cited for you, like </a:t>
            </a:r>
            <a:r>
              <a:rPr lang="en-US" sz="1600" dirty="0" err="1" smtClean="0">
                <a:solidFill>
                  <a:schemeClr val="accent2"/>
                </a:solidFill>
              </a:rPr>
              <a:t>easybib.com</a:t>
            </a:r>
            <a:r>
              <a:rPr lang="en-US" sz="1600" dirty="0" smtClean="0">
                <a:solidFill>
                  <a:schemeClr val="accent2"/>
                </a:solidFill>
              </a:rPr>
              <a:t>; just remember to</a:t>
            </a:r>
            <a:r>
              <a:rPr lang="en-US" sz="1600" u="sng" dirty="0" smtClean="0">
                <a:solidFill>
                  <a:schemeClr val="accent2"/>
                </a:solidFill>
              </a:rPr>
              <a:t> gather all of this information as you are taking notes!</a:t>
            </a:r>
            <a:endParaRPr lang="en-US" sz="1600" u="sng" dirty="0">
              <a:solidFill>
                <a:srgbClr val="000000"/>
              </a:solidFill>
            </a:endParaRPr>
          </a:p>
        </p:txBody>
      </p:sp>
      <p:grpSp>
        <p:nvGrpSpPr>
          <p:cNvPr id="2" name="Group 1"/>
          <p:cNvGrpSpPr/>
          <p:nvPr/>
        </p:nvGrpSpPr>
        <p:grpSpPr>
          <a:xfrm>
            <a:off x="152400" y="3505204"/>
            <a:ext cx="6629400" cy="3247043"/>
            <a:chOff x="152400" y="3810000"/>
            <a:chExt cx="6629400" cy="3247043"/>
          </a:xfrm>
        </p:grpSpPr>
        <p:sp>
          <p:nvSpPr>
            <p:cNvPr id="79883" name="Rectangle 11"/>
            <p:cNvSpPr>
              <a:spLocks noChangeArrowheads="1"/>
            </p:cNvSpPr>
            <p:nvPr/>
          </p:nvSpPr>
          <p:spPr bwMode="auto">
            <a:xfrm>
              <a:off x="152400" y="6248400"/>
              <a:ext cx="6629400" cy="762000"/>
            </a:xfrm>
            <a:prstGeom prst="rect">
              <a:avLst/>
            </a:prstGeom>
            <a:solidFill>
              <a:schemeClr val="hlink">
                <a:alpha val="50000"/>
              </a:schemeClr>
            </a:solidFill>
            <a:ln w="9525">
              <a:solidFill>
                <a:schemeClr val="accent2"/>
              </a:solidFill>
              <a:miter lim="800000"/>
              <a:headEnd/>
              <a:tailEnd/>
            </a:ln>
            <a:effectLst/>
          </p:spPr>
          <p:txBody>
            <a:bodyPr wrap="none" anchor="ctr">
              <a:prstTxWarp prst="textNoShape">
                <a:avLst/>
              </a:prstTxWarp>
            </a:bodyPr>
            <a:lstStyle/>
            <a:p>
              <a:endParaRPr lang="en-US"/>
            </a:p>
          </p:txBody>
        </p:sp>
        <p:sp>
          <p:nvSpPr>
            <p:cNvPr id="79875" name="Text Box 3"/>
            <p:cNvSpPr txBox="1">
              <a:spLocks noChangeArrowheads="1"/>
            </p:cNvSpPr>
            <p:nvPr/>
          </p:nvSpPr>
          <p:spPr bwMode="auto">
            <a:xfrm>
              <a:off x="228600" y="3810000"/>
              <a:ext cx="6553200" cy="324704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u="sng" dirty="0" smtClean="0">
                  <a:solidFill>
                    <a:srgbClr val="FF0000"/>
                  </a:solidFill>
                  <a:latin typeface="Georgia" pitchFamily="-65" charset="0"/>
                </a:rPr>
                <a:t>Books</a:t>
              </a:r>
              <a:r>
                <a:rPr lang="en-US" sz="1400" b="1" u="sng" dirty="0">
                  <a:solidFill>
                    <a:srgbClr val="FF0000"/>
                  </a:solidFill>
                  <a:latin typeface="Georgia" pitchFamily="-65" charset="0"/>
                </a:rPr>
                <a:t>:</a:t>
              </a:r>
            </a:p>
            <a:p>
              <a:pPr>
                <a:spcBef>
                  <a:spcPct val="50000"/>
                </a:spcBef>
              </a:pPr>
              <a:r>
                <a:rPr lang="en-US" sz="1400" i="1" dirty="0">
                  <a:solidFill>
                    <a:schemeClr val="accent2"/>
                  </a:solidFill>
                  <a:latin typeface="Georgia" pitchFamily="-65" charset="0"/>
                </a:rPr>
                <a:t>One author</a:t>
              </a:r>
              <a:r>
                <a:rPr lang="en-US" sz="1400" dirty="0">
                  <a:solidFill>
                    <a:schemeClr val="accent2"/>
                  </a:solidFill>
                  <a:latin typeface="Georgia" pitchFamily="-65" charset="0"/>
                </a:rPr>
                <a:t>:</a:t>
              </a:r>
              <a:r>
                <a:rPr lang="en-US" sz="1400" dirty="0">
                  <a:latin typeface="Georgia" pitchFamily="-65" charset="0"/>
                </a:rPr>
                <a:t> </a:t>
              </a:r>
            </a:p>
            <a:p>
              <a:r>
                <a:rPr lang="en-US" sz="1400" dirty="0">
                  <a:latin typeface="Georgia" pitchFamily="-65" charset="0"/>
                </a:rPr>
                <a:t>___________</a:t>
              </a:r>
              <a:r>
                <a:rPr lang="en-US" sz="3600" dirty="0" smtClean="0">
                  <a:latin typeface="Georgia" pitchFamily="-65" charset="0"/>
                </a:rPr>
                <a:t>,</a:t>
              </a:r>
              <a:r>
                <a:rPr lang="en-US" sz="1400" dirty="0" smtClean="0">
                  <a:latin typeface="Georgia" pitchFamily="-65" charset="0"/>
                </a:rPr>
                <a:t>____________</a:t>
              </a:r>
              <a:r>
                <a:rPr lang="en-US" sz="3600" dirty="0">
                  <a:latin typeface="Georgia" pitchFamily="-65" charset="0"/>
                </a:rPr>
                <a:t>.</a:t>
              </a:r>
              <a:r>
                <a:rPr lang="en-US" sz="1400" dirty="0">
                  <a:latin typeface="Georgia" pitchFamily="-65" charset="0"/>
                </a:rPr>
                <a:t> ______________________</a:t>
              </a:r>
              <a:r>
                <a:rPr lang="en-US" sz="3600" dirty="0">
                  <a:latin typeface="Georgia" pitchFamily="-65" charset="0"/>
                </a:rPr>
                <a:t>.</a:t>
              </a:r>
            </a:p>
            <a:p>
              <a:r>
                <a:rPr lang="en-US" sz="1400" dirty="0">
                  <a:latin typeface="Georgia" pitchFamily="-65" charset="0"/>
                </a:rPr>
                <a:t>Author’s last name,	 first name. </a:t>
              </a:r>
              <a:r>
                <a:rPr lang="en-US" sz="1400" dirty="0" smtClean="0">
                  <a:latin typeface="Georgia" pitchFamily="-65" charset="0"/>
                </a:rPr>
                <a:t>      </a:t>
              </a:r>
              <a:r>
                <a:rPr lang="en-US" sz="1400" i="1" dirty="0" smtClean="0">
                  <a:latin typeface="Georgia" pitchFamily="-65" charset="0"/>
                </a:rPr>
                <a:t>Title </a:t>
              </a:r>
              <a:r>
                <a:rPr lang="en-US" sz="1400" i="1" dirty="0">
                  <a:latin typeface="Georgia" pitchFamily="-65" charset="0"/>
                </a:rPr>
                <a:t>of </a:t>
              </a:r>
              <a:r>
                <a:rPr lang="en-US" sz="1400" i="1" dirty="0" smtClean="0">
                  <a:latin typeface="Georgia" pitchFamily="-65" charset="0"/>
                </a:rPr>
                <a:t>Book (in italics)</a:t>
              </a:r>
              <a:endParaRPr lang="en-US" sz="1400" i="1" dirty="0">
                <a:latin typeface="Georgia" pitchFamily="-65" charset="0"/>
              </a:endParaRPr>
            </a:p>
            <a:p>
              <a:endParaRPr lang="en-US" sz="1400" dirty="0">
                <a:latin typeface="Georgia" pitchFamily="-65" charset="0"/>
              </a:endParaRPr>
            </a:p>
            <a:p>
              <a:r>
                <a:rPr lang="en-US" sz="1400" dirty="0" smtClean="0">
                  <a:latin typeface="Georgia" pitchFamily="-65" charset="0"/>
                </a:rPr>
                <a:t>____________</a:t>
              </a:r>
              <a:r>
                <a:rPr lang="en-US" sz="3600" dirty="0">
                  <a:latin typeface="Georgia" pitchFamily="-65" charset="0"/>
                </a:rPr>
                <a:t>: </a:t>
              </a:r>
              <a:r>
                <a:rPr lang="en-US" sz="1400" dirty="0" smtClean="0">
                  <a:latin typeface="Georgia" pitchFamily="-65" charset="0"/>
                </a:rPr>
                <a:t>____________</a:t>
              </a:r>
              <a:r>
                <a:rPr lang="en-US" sz="3600" dirty="0">
                  <a:latin typeface="Georgia" pitchFamily="-65" charset="0"/>
                </a:rPr>
                <a:t>, </a:t>
              </a:r>
              <a:r>
                <a:rPr lang="en-US" sz="1400" dirty="0">
                  <a:latin typeface="Georgia" pitchFamily="-65" charset="0"/>
                </a:rPr>
                <a:t>________</a:t>
              </a:r>
              <a:r>
                <a:rPr lang="en-US" sz="3600" dirty="0" smtClean="0">
                  <a:latin typeface="Georgia" pitchFamily="-65" charset="0"/>
                </a:rPr>
                <a:t>. </a:t>
              </a:r>
              <a:r>
                <a:rPr lang="en-US" sz="2000" dirty="0" smtClean="0">
                  <a:latin typeface="Georgia" pitchFamily="-65" charset="0"/>
                </a:rPr>
                <a:t>Print</a:t>
              </a:r>
              <a:r>
                <a:rPr lang="en-US" sz="3600" dirty="0" smtClean="0">
                  <a:latin typeface="Georgia" pitchFamily="-65" charset="0"/>
                </a:rPr>
                <a:t>.</a:t>
              </a:r>
              <a:endParaRPr lang="en-US" sz="3600" dirty="0">
                <a:latin typeface="Georgia" pitchFamily="-65" charset="0"/>
              </a:endParaRPr>
            </a:p>
            <a:p>
              <a:r>
                <a:rPr lang="en-US" sz="1400" dirty="0">
                  <a:latin typeface="Georgia" pitchFamily="-65" charset="0"/>
                </a:rPr>
                <a:t>City of Publication: 	</a:t>
              </a:r>
              <a:r>
                <a:rPr lang="en-US" sz="1400" dirty="0" smtClean="0">
                  <a:latin typeface="Georgia" pitchFamily="-65" charset="0"/>
                </a:rPr>
                <a:t>Publisher</a:t>
              </a:r>
              <a:r>
                <a:rPr lang="en-US" sz="1400" dirty="0">
                  <a:latin typeface="Georgia" pitchFamily="-65" charset="0"/>
                </a:rPr>
                <a:t>, 	</a:t>
              </a:r>
              <a:r>
                <a:rPr lang="en-US" sz="1400" dirty="0" smtClean="0">
                  <a:latin typeface="Georgia" pitchFamily="-65" charset="0"/>
                </a:rPr>
                <a:t>            Year </a:t>
              </a:r>
              <a:r>
                <a:rPr lang="en-US" sz="1400" dirty="0">
                  <a:latin typeface="Georgia" pitchFamily="-65" charset="0"/>
                </a:rPr>
                <a:t>of Publication.</a:t>
              </a:r>
            </a:p>
            <a:p>
              <a:endParaRPr lang="en-US" sz="1400" dirty="0">
                <a:latin typeface="Georgia" pitchFamily="-65" charset="0"/>
              </a:endParaRPr>
            </a:p>
            <a:p>
              <a:r>
                <a:rPr lang="en-US" sz="1400" dirty="0">
                  <a:latin typeface="Georgia" pitchFamily="-65" charset="0"/>
                </a:rPr>
                <a:t>Example:</a:t>
              </a:r>
            </a:p>
            <a:p>
              <a:r>
                <a:rPr lang="en-US" sz="1400" dirty="0">
                  <a:latin typeface="Courier New" pitchFamily="-65" charset="0"/>
                  <a:ea typeface="Courier New" pitchFamily="-65" charset="0"/>
                  <a:cs typeface="Courier New" pitchFamily="-65" charset="0"/>
                </a:rPr>
                <a:t>Henley, Patricia. </a:t>
              </a:r>
              <a:r>
                <a:rPr lang="en-US" sz="1400" u="sng" dirty="0">
                  <a:latin typeface="Courier New" pitchFamily="-65" charset="0"/>
                  <a:ea typeface="Courier New" pitchFamily="-65" charset="0"/>
                  <a:cs typeface="Courier New" pitchFamily="-65" charset="0"/>
                </a:rPr>
                <a:t>The Hummingbird House</a:t>
              </a:r>
              <a:r>
                <a:rPr lang="en-US" sz="1400" dirty="0">
                  <a:latin typeface="Courier New" pitchFamily="-65" charset="0"/>
                  <a:ea typeface="Courier New" pitchFamily="-65" charset="0"/>
                  <a:cs typeface="Courier New" pitchFamily="-65" charset="0"/>
                </a:rPr>
                <a:t>. Denver: </a:t>
              </a:r>
              <a:r>
                <a:rPr lang="en-US" sz="1400" dirty="0" err="1">
                  <a:latin typeface="Courier New" pitchFamily="-65" charset="0"/>
                  <a:ea typeface="Courier New" pitchFamily="-65" charset="0"/>
                  <a:cs typeface="Courier New" pitchFamily="-65" charset="0"/>
                </a:rPr>
                <a:t>MacMurray</a:t>
              </a:r>
              <a:r>
                <a:rPr lang="en-US" sz="1400" dirty="0">
                  <a:latin typeface="Courier New" pitchFamily="-65" charset="0"/>
                  <a:ea typeface="Courier New" pitchFamily="-65" charset="0"/>
                  <a:cs typeface="Courier New" pitchFamily="-65" charset="0"/>
                </a:rPr>
                <a:t>,</a:t>
              </a:r>
            </a:p>
            <a:p>
              <a:r>
                <a:rPr lang="en-US" sz="1400" dirty="0">
                  <a:latin typeface="Courier New" pitchFamily="-65" charset="0"/>
                  <a:ea typeface="Courier New" pitchFamily="-65" charset="0"/>
                  <a:cs typeface="Courier New" pitchFamily="-65" charset="0"/>
                </a:rPr>
                <a:t>     1999</a:t>
              </a:r>
              <a:r>
                <a:rPr lang="en-US" sz="1400" dirty="0" smtClean="0">
                  <a:latin typeface="Courier New" pitchFamily="-65" charset="0"/>
                  <a:ea typeface="Courier New" pitchFamily="-65" charset="0"/>
                  <a:cs typeface="Courier New" pitchFamily="-65" charset="0"/>
                </a:rPr>
                <a:t>. Print.</a:t>
              </a:r>
              <a:endParaRPr lang="en-US" sz="1400" dirty="0">
                <a:latin typeface="Courier New" pitchFamily="-65" charset="0"/>
                <a:ea typeface="Courier New" pitchFamily="-65" charset="0"/>
                <a:cs typeface="Courier New" pitchFamily="-65" charset="0"/>
              </a:endParaRPr>
            </a:p>
          </p:txBody>
        </p:sp>
      </p:grpSp>
      <p:sp>
        <p:nvSpPr>
          <p:cNvPr id="79877" name="Text Box 5"/>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79878" name="AutoShape 6"/>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79879" name="Group 7"/>
          <p:cNvGrpSpPr>
            <a:grpSpLocks/>
          </p:cNvGrpSpPr>
          <p:nvPr/>
        </p:nvGrpSpPr>
        <p:grpSpPr bwMode="auto">
          <a:xfrm>
            <a:off x="152400" y="152403"/>
            <a:ext cx="6477000" cy="461963"/>
            <a:chOff x="96" y="96"/>
            <a:chExt cx="4080" cy="291"/>
          </a:xfrm>
        </p:grpSpPr>
        <p:sp>
          <p:nvSpPr>
            <p:cNvPr id="79880" name="Text Box 8"/>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79881" name="AutoShape 9"/>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79885" name="Picture 13"/>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79886" name="Picture 14"/>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
        <p:nvSpPr>
          <p:cNvPr id="17" name="Text Box 2"/>
          <p:cNvSpPr txBox="1">
            <a:spLocks noChangeArrowheads="1"/>
          </p:cNvSpPr>
          <p:nvPr/>
        </p:nvSpPr>
        <p:spPr bwMode="auto">
          <a:xfrm>
            <a:off x="304800" y="6705604"/>
            <a:ext cx="6172200" cy="107721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i="1" dirty="0" smtClean="0">
                <a:solidFill>
                  <a:schemeClr val="accent2"/>
                </a:solidFill>
              </a:rPr>
              <a:t>Two authors:</a:t>
            </a:r>
          </a:p>
          <a:p>
            <a:pPr>
              <a:spcBef>
                <a:spcPct val="50000"/>
              </a:spcBef>
            </a:pPr>
            <a:r>
              <a:rPr lang="en-US" sz="1600" i="1" dirty="0" smtClean="0">
                <a:solidFill>
                  <a:schemeClr val="accent2"/>
                </a:solidFill>
              </a:rPr>
              <a:t>Same as above, with </a:t>
            </a:r>
            <a:r>
              <a:rPr lang="en-US" sz="1600" i="1" dirty="0" smtClean="0">
                <a:solidFill>
                  <a:schemeClr val="accent2"/>
                </a:solidFill>
              </a:rPr>
              <a:t>one </a:t>
            </a:r>
            <a:r>
              <a:rPr lang="en-US" sz="1600" i="1" dirty="0" smtClean="0">
                <a:solidFill>
                  <a:schemeClr val="accent2"/>
                </a:solidFill>
              </a:rPr>
              <a:t>major difference:</a:t>
            </a:r>
          </a:p>
          <a:p>
            <a:pPr>
              <a:spcBef>
                <a:spcPct val="50000"/>
              </a:spcBef>
            </a:pPr>
            <a:endParaRPr lang="en-US" sz="1600" i="1" dirty="0" smtClean="0">
              <a:solidFill>
                <a:schemeClr val="accent2"/>
              </a:solidFill>
            </a:endParaRPr>
          </a:p>
        </p:txBody>
      </p:sp>
      <p:sp>
        <p:nvSpPr>
          <p:cNvPr id="3" name="Rectangle 2"/>
          <p:cNvSpPr/>
          <p:nvPr/>
        </p:nvSpPr>
        <p:spPr>
          <a:xfrm>
            <a:off x="228600" y="6925270"/>
            <a:ext cx="6324600" cy="923330"/>
          </a:xfrm>
          <a:prstGeom prst="rect">
            <a:avLst/>
          </a:prstGeom>
        </p:spPr>
        <p:txBody>
          <a:bodyPr wrap="square">
            <a:spAutoFit/>
          </a:bodyPr>
          <a:lstStyle/>
          <a:p>
            <a:r>
              <a:rPr lang="en-US" dirty="0" smtClean="0">
                <a:solidFill>
                  <a:schemeClr val="bg2">
                    <a:lumMod val="60000"/>
                    <a:lumOff val="40000"/>
                  </a:schemeClr>
                </a:solidFill>
                <a:latin typeface="Georgia" pitchFamily="-65" charset="0"/>
              </a:rPr>
              <a:t>________</a:t>
            </a:r>
            <a:r>
              <a:rPr lang="en-US" sz="5400" dirty="0" smtClean="0">
                <a:latin typeface="Georgia" pitchFamily="-65" charset="0"/>
              </a:rPr>
              <a:t>,</a:t>
            </a:r>
            <a:r>
              <a:rPr lang="en-US" dirty="0">
                <a:solidFill>
                  <a:srgbClr val="B3B3B3"/>
                </a:solidFill>
                <a:latin typeface="Georgia" pitchFamily="-65" charset="0"/>
              </a:rPr>
              <a:t> </a:t>
            </a:r>
            <a:r>
              <a:rPr lang="en-US" dirty="0" smtClean="0">
                <a:solidFill>
                  <a:srgbClr val="B3B3B3"/>
                </a:solidFill>
                <a:latin typeface="Georgia" pitchFamily="-65" charset="0"/>
              </a:rPr>
              <a:t>_____</a:t>
            </a:r>
            <a:r>
              <a:rPr lang="en-US" dirty="0" smtClean="0">
                <a:latin typeface="Georgia" pitchFamily="-65" charset="0"/>
              </a:rPr>
              <a:t> </a:t>
            </a:r>
            <a:r>
              <a:rPr lang="en-US" dirty="0" smtClean="0">
                <a:latin typeface="Georgia" pitchFamily="-65" charset="0"/>
              </a:rPr>
              <a:t>and </a:t>
            </a:r>
            <a:r>
              <a:rPr lang="en-US" dirty="0" smtClean="0">
                <a:solidFill>
                  <a:srgbClr val="B3B3B3"/>
                </a:solidFill>
                <a:latin typeface="Georgia" pitchFamily="-65" charset="0"/>
              </a:rPr>
              <a:t>_________</a:t>
            </a:r>
            <a:r>
              <a:rPr lang="en-US" sz="3600" dirty="0" smtClean="0">
                <a:latin typeface="Georgia" pitchFamily="-65" charset="0"/>
              </a:rPr>
              <a:t>. </a:t>
            </a:r>
            <a:endParaRPr lang="en-US" sz="3600" dirty="0"/>
          </a:p>
        </p:txBody>
      </p:sp>
      <p:sp>
        <p:nvSpPr>
          <p:cNvPr id="4" name="Rectangle 3"/>
          <p:cNvSpPr/>
          <p:nvPr/>
        </p:nvSpPr>
        <p:spPr>
          <a:xfrm>
            <a:off x="304800" y="7630180"/>
            <a:ext cx="6553200" cy="523220"/>
          </a:xfrm>
          <a:prstGeom prst="rect">
            <a:avLst/>
          </a:prstGeom>
        </p:spPr>
        <p:txBody>
          <a:bodyPr wrap="square">
            <a:spAutoFit/>
          </a:bodyPr>
          <a:lstStyle/>
          <a:p>
            <a:r>
              <a:rPr lang="en-US" sz="1400" dirty="0">
                <a:latin typeface="Georgia" pitchFamily="-65" charset="0"/>
              </a:rPr>
              <a:t>Author’s last name,	 first </a:t>
            </a:r>
            <a:r>
              <a:rPr lang="en-US" sz="1400" dirty="0" smtClean="0">
                <a:latin typeface="Georgia" pitchFamily="-65" charset="0"/>
              </a:rPr>
              <a:t>name</a:t>
            </a:r>
            <a:r>
              <a:rPr lang="en-US" sz="1400" dirty="0">
                <a:latin typeface="Georgia" pitchFamily="-65" charset="0"/>
              </a:rPr>
              <a:t> </a:t>
            </a:r>
            <a:r>
              <a:rPr lang="en-US" sz="1400" dirty="0" smtClean="0">
                <a:latin typeface="Georgia" pitchFamily="-65" charset="0"/>
              </a:rPr>
              <a:t>                  first and last name of 2</a:t>
            </a:r>
            <a:r>
              <a:rPr lang="en-US" sz="1400" baseline="30000" dirty="0" smtClean="0">
                <a:latin typeface="Georgia" pitchFamily="-65" charset="0"/>
              </a:rPr>
              <a:t>nd</a:t>
            </a:r>
            <a:r>
              <a:rPr lang="en-US" sz="1400" dirty="0" smtClean="0">
                <a:latin typeface="Georgia" pitchFamily="-65" charset="0"/>
              </a:rPr>
              <a:t> author.</a:t>
            </a:r>
            <a:r>
              <a:rPr lang="en-US" sz="1400" dirty="0">
                <a:latin typeface="Georgia" pitchFamily="-65" charset="0"/>
              </a:rPr>
              <a:t>	</a:t>
            </a:r>
          </a:p>
        </p:txBody>
      </p:sp>
      <p:sp>
        <p:nvSpPr>
          <p:cNvPr id="21" name="Text Box 2"/>
          <p:cNvSpPr txBox="1">
            <a:spLocks noChangeArrowheads="1"/>
          </p:cNvSpPr>
          <p:nvPr/>
        </p:nvSpPr>
        <p:spPr bwMode="auto">
          <a:xfrm>
            <a:off x="228601" y="8001003"/>
            <a:ext cx="6172200" cy="95410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i="1" dirty="0">
                <a:solidFill>
                  <a:schemeClr val="accent2"/>
                </a:solidFill>
              </a:rPr>
              <a:t>T</a:t>
            </a:r>
            <a:r>
              <a:rPr lang="en-US" sz="1600" i="1" dirty="0" smtClean="0">
                <a:solidFill>
                  <a:schemeClr val="accent2"/>
                </a:solidFill>
              </a:rPr>
              <a:t>he first author listed is the one who’s last name appears first in alphabetical order.</a:t>
            </a:r>
          </a:p>
          <a:p>
            <a:pPr>
              <a:spcBef>
                <a:spcPct val="50000"/>
              </a:spcBef>
            </a:pPr>
            <a:endParaRPr lang="en-US" sz="1600" i="1" dirty="0" smtClean="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1B81F422-5103-9944-BE4D-05140F19D8B9}" type="slidenum">
              <a:rPr lang="en-US"/>
              <a:pPr/>
              <a:t>23</a:t>
            </a:fld>
            <a:endParaRPr lang="en-US"/>
          </a:p>
        </p:txBody>
      </p:sp>
      <p:sp>
        <p:nvSpPr>
          <p:cNvPr id="79877" name="Text Box 5"/>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79878" name="AutoShape 6"/>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79879" name="Group 7"/>
          <p:cNvGrpSpPr>
            <a:grpSpLocks/>
          </p:cNvGrpSpPr>
          <p:nvPr/>
        </p:nvGrpSpPr>
        <p:grpSpPr bwMode="auto">
          <a:xfrm>
            <a:off x="152400" y="152403"/>
            <a:ext cx="6477000" cy="461963"/>
            <a:chOff x="96" y="96"/>
            <a:chExt cx="4080" cy="291"/>
          </a:xfrm>
        </p:grpSpPr>
        <p:sp>
          <p:nvSpPr>
            <p:cNvPr id="79880" name="Text Box 8"/>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79881" name="AutoShape 9"/>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79885" name="Picture 13"/>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79886" name="Picture 14"/>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grpSp>
        <p:nvGrpSpPr>
          <p:cNvPr id="8" name="Group 7"/>
          <p:cNvGrpSpPr/>
          <p:nvPr/>
        </p:nvGrpSpPr>
        <p:grpSpPr>
          <a:xfrm>
            <a:off x="152400" y="533400"/>
            <a:ext cx="6629400" cy="1513820"/>
            <a:chOff x="152400" y="762000"/>
            <a:chExt cx="6629400" cy="1513819"/>
          </a:xfrm>
        </p:grpSpPr>
        <p:sp>
          <p:nvSpPr>
            <p:cNvPr id="17" name="Text Box 2"/>
            <p:cNvSpPr txBox="1">
              <a:spLocks noChangeArrowheads="1"/>
            </p:cNvSpPr>
            <p:nvPr/>
          </p:nvSpPr>
          <p:spPr bwMode="auto">
            <a:xfrm>
              <a:off x="228600" y="762000"/>
              <a:ext cx="6172200" cy="95410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i="1" dirty="0" smtClean="0">
                  <a:solidFill>
                    <a:schemeClr val="accent2"/>
                  </a:solidFill>
                </a:rPr>
                <a:t>For m</a:t>
              </a:r>
              <a:r>
                <a:rPr lang="en-US" sz="1600" i="1" dirty="0" smtClean="0">
                  <a:solidFill>
                    <a:schemeClr val="accent2"/>
                  </a:solidFill>
                </a:rPr>
                <a:t>ore </a:t>
              </a:r>
              <a:r>
                <a:rPr lang="en-US" sz="1600" i="1" dirty="0" smtClean="0">
                  <a:solidFill>
                    <a:schemeClr val="accent2"/>
                  </a:solidFill>
                </a:rPr>
                <a:t>than two </a:t>
              </a:r>
              <a:r>
                <a:rPr lang="en-US" sz="1600" i="1" dirty="0" smtClean="0">
                  <a:solidFill>
                    <a:schemeClr val="accent2"/>
                  </a:solidFill>
                </a:rPr>
                <a:t>authors, follow the same format, except when listing the author. </a:t>
              </a:r>
              <a:endParaRPr lang="en-US" sz="1600" i="1" dirty="0" smtClean="0">
                <a:solidFill>
                  <a:schemeClr val="accent2"/>
                </a:solidFill>
              </a:endParaRPr>
            </a:p>
            <a:p>
              <a:pPr>
                <a:spcBef>
                  <a:spcPct val="50000"/>
                </a:spcBef>
              </a:pPr>
              <a:endParaRPr lang="en-US" sz="1600" i="1" dirty="0" smtClean="0">
                <a:solidFill>
                  <a:schemeClr val="accent2"/>
                </a:solidFill>
              </a:endParaRPr>
            </a:p>
          </p:txBody>
        </p:sp>
        <p:sp>
          <p:nvSpPr>
            <p:cNvPr id="3" name="Rectangle 2"/>
            <p:cNvSpPr/>
            <p:nvPr/>
          </p:nvSpPr>
          <p:spPr>
            <a:xfrm>
              <a:off x="152400" y="914400"/>
              <a:ext cx="6324600" cy="923329"/>
            </a:xfrm>
            <a:prstGeom prst="rect">
              <a:avLst/>
            </a:prstGeom>
          </p:spPr>
          <p:txBody>
            <a:bodyPr wrap="square">
              <a:spAutoFit/>
            </a:bodyPr>
            <a:lstStyle/>
            <a:p>
              <a:r>
                <a:rPr lang="en-US" dirty="0" smtClean="0">
                  <a:solidFill>
                    <a:schemeClr val="bg2">
                      <a:lumMod val="60000"/>
                      <a:lumOff val="40000"/>
                    </a:schemeClr>
                  </a:solidFill>
                  <a:latin typeface="Georgia" pitchFamily="-65" charset="0"/>
                </a:rPr>
                <a:t>________</a:t>
              </a:r>
              <a:r>
                <a:rPr lang="en-US" sz="5400" dirty="0">
                  <a:latin typeface="Georgia" pitchFamily="-65" charset="0"/>
                </a:rPr>
                <a:t>,</a:t>
              </a:r>
              <a:r>
                <a:rPr lang="en-US" dirty="0" smtClean="0">
                  <a:solidFill>
                    <a:srgbClr val="B3B3B3"/>
                  </a:solidFill>
                  <a:latin typeface="Georgia" pitchFamily="-65" charset="0"/>
                </a:rPr>
                <a:t>______</a:t>
              </a:r>
              <a:r>
                <a:rPr lang="en-US" dirty="0" smtClean="0">
                  <a:latin typeface="Georgia" pitchFamily="-65" charset="0"/>
                </a:rPr>
                <a:t> </a:t>
              </a:r>
              <a:r>
                <a:rPr lang="en-US" sz="3600" dirty="0" smtClean="0">
                  <a:latin typeface="Georgia" pitchFamily="-65" charset="0"/>
                </a:rPr>
                <a:t>, </a:t>
              </a:r>
              <a:r>
                <a:rPr lang="en-US" dirty="0" err="1" smtClean="0">
                  <a:latin typeface="Georgia" pitchFamily="-65" charset="0"/>
                </a:rPr>
                <a:t>et.al</a:t>
              </a:r>
              <a:r>
                <a:rPr lang="en-US" sz="3600" dirty="0" smtClean="0">
                  <a:latin typeface="Georgia" pitchFamily="-65" charset="0"/>
                </a:rPr>
                <a:t>. </a:t>
              </a:r>
              <a:endParaRPr lang="en-US" sz="3600" dirty="0"/>
            </a:p>
          </p:txBody>
        </p:sp>
        <p:sp>
          <p:nvSpPr>
            <p:cNvPr id="4" name="Rectangle 3"/>
            <p:cNvSpPr/>
            <p:nvPr/>
          </p:nvSpPr>
          <p:spPr>
            <a:xfrm>
              <a:off x="228600" y="1752599"/>
              <a:ext cx="6553200" cy="523220"/>
            </a:xfrm>
            <a:prstGeom prst="rect">
              <a:avLst/>
            </a:prstGeom>
          </p:spPr>
          <p:txBody>
            <a:bodyPr wrap="square">
              <a:spAutoFit/>
            </a:bodyPr>
            <a:lstStyle/>
            <a:p>
              <a:r>
                <a:rPr lang="en-US" sz="1400" dirty="0">
                  <a:latin typeface="Georgia" pitchFamily="-65" charset="0"/>
                </a:rPr>
                <a:t>Author’s last name,	 first </a:t>
              </a:r>
              <a:r>
                <a:rPr lang="en-US" sz="1400" dirty="0" smtClean="0">
                  <a:latin typeface="Georgia" pitchFamily="-65" charset="0"/>
                </a:rPr>
                <a:t>name</a:t>
              </a:r>
              <a:r>
                <a:rPr lang="en-US" sz="1400" dirty="0">
                  <a:latin typeface="Georgia" pitchFamily="-65" charset="0"/>
                </a:rPr>
                <a:t> </a:t>
              </a:r>
              <a:r>
                <a:rPr lang="en-US" sz="1400" dirty="0" smtClean="0">
                  <a:latin typeface="Georgia" pitchFamily="-65" charset="0"/>
                </a:rPr>
                <a:t>                  first and last name of 2</a:t>
              </a:r>
              <a:r>
                <a:rPr lang="en-US" sz="1400" baseline="30000" dirty="0" smtClean="0">
                  <a:latin typeface="Georgia" pitchFamily="-65" charset="0"/>
                </a:rPr>
                <a:t>nd</a:t>
              </a:r>
              <a:r>
                <a:rPr lang="en-US" sz="1400" dirty="0" smtClean="0">
                  <a:latin typeface="Georgia" pitchFamily="-65" charset="0"/>
                </a:rPr>
                <a:t> author.</a:t>
              </a:r>
              <a:r>
                <a:rPr lang="en-US" sz="1400" dirty="0">
                  <a:latin typeface="Georgia" pitchFamily="-65" charset="0"/>
                </a:rPr>
                <a:t>	</a:t>
              </a:r>
            </a:p>
          </p:txBody>
        </p:sp>
      </p:grpSp>
      <p:sp>
        <p:nvSpPr>
          <p:cNvPr id="21" name="Text Box 2"/>
          <p:cNvSpPr txBox="1">
            <a:spLocks noChangeArrowheads="1"/>
          </p:cNvSpPr>
          <p:nvPr/>
        </p:nvSpPr>
        <p:spPr bwMode="auto">
          <a:xfrm>
            <a:off x="228601" y="1828800"/>
            <a:ext cx="6172200" cy="58477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i="1" dirty="0">
                <a:solidFill>
                  <a:schemeClr val="accent2"/>
                </a:solidFill>
              </a:rPr>
              <a:t>T</a:t>
            </a:r>
            <a:r>
              <a:rPr lang="en-US" sz="1600" i="1" dirty="0" smtClean="0">
                <a:solidFill>
                  <a:schemeClr val="accent2"/>
                </a:solidFill>
              </a:rPr>
              <a:t>he only author listed is the one who’s last name appears first in alphabetical order.</a:t>
            </a:r>
          </a:p>
        </p:txBody>
      </p:sp>
      <p:grpSp>
        <p:nvGrpSpPr>
          <p:cNvPr id="6" name="Group 5"/>
          <p:cNvGrpSpPr/>
          <p:nvPr/>
        </p:nvGrpSpPr>
        <p:grpSpPr>
          <a:xfrm>
            <a:off x="152400" y="2438400"/>
            <a:ext cx="6629400" cy="3124200"/>
            <a:chOff x="246294" y="2971796"/>
            <a:chExt cx="6629400" cy="3124200"/>
          </a:xfrm>
        </p:grpSpPr>
        <p:sp>
          <p:nvSpPr>
            <p:cNvPr id="23" name="Rectangle 11"/>
            <p:cNvSpPr>
              <a:spLocks noChangeArrowheads="1"/>
            </p:cNvSpPr>
            <p:nvPr/>
          </p:nvSpPr>
          <p:spPr bwMode="auto">
            <a:xfrm>
              <a:off x="246294" y="5333996"/>
              <a:ext cx="6629400" cy="762000"/>
            </a:xfrm>
            <a:prstGeom prst="rect">
              <a:avLst/>
            </a:prstGeom>
            <a:solidFill>
              <a:schemeClr val="hlink">
                <a:alpha val="50000"/>
              </a:schemeClr>
            </a:solidFill>
            <a:ln w="9525">
              <a:solidFill>
                <a:schemeClr val="accent2"/>
              </a:solidFill>
              <a:miter lim="800000"/>
              <a:headEnd/>
              <a:tailEnd/>
            </a:ln>
            <a:effectLst/>
          </p:spPr>
          <p:txBody>
            <a:bodyPr wrap="none" anchor="ctr">
              <a:prstTxWarp prst="textNoShape">
                <a:avLst/>
              </a:prstTxWarp>
            </a:bodyPr>
            <a:lstStyle/>
            <a:p>
              <a:endParaRPr lang="en-US"/>
            </a:p>
          </p:txBody>
        </p:sp>
        <p:sp>
          <p:nvSpPr>
            <p:cNvPr id="24" name="Text Box 3"/>
            <p:cNvSpPr txBox="1">
              <a:spLocks noChangeArrowheads="1"/>
            </p:cNvSpPr>
            <p:nvPr/>
          </p:nvSpPr>
          <p:spPr bwMode="auto">
            <a:xfrm>
              <a:off x="304800" y="2971796"/>
              <a:ext cx="6553200" cy="3108544"/>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u="sng" dirty="0" smtClean="0">
                  <a:solidFill>
                    <a:srgbClr val="FF0000"/>
                  </a:solidFill>
                  <a:latin typeface="Georgia" pitchFamily="-65" charset="0"/>
                </a:rPr>
                <a:t>PRINT Encyclopedia:</a:t>
              </a:r>
              <a:endParaRPr lang="en-US" sz="1400" b="1" u="sng" dirty="0">
                <a:solidFill>
                  <a:srgbClr val="FF0000"/>
                </a:solidFill>
                <a:latin typeface="Georgia" pitchFamily="-65" charset="0"/>
              </a:endParaRPr>
            </a:p>
            <a:p>
              <a:r>
                <a:rPr lang="en-US" sz="1400" dirty="0" smtClean="0">
                  <a:latin typeface="Georgia" pitchFamily="-65" charset="0"/>
                </a:rPr>
                <a:t>___________</a:t>
              </a:r>
              <a:r>
                <a:rPr lang="en-US" sz="3600" dirty="0" smtClean="0">
                  <a:latin typeface="Georgia" pitchFamily="-65" charset="0"/>
                </a:rPr>
                <a:t>,</a:t>
              </a:r>
              <a:r>
                <a:rPr lang="en-US" sz="1400" dirty="0" smtClean="0">
                  <a:latin typeface="Georgia" pitchFamily="-65" charset="0"/>
                </a:rPr>
                <a:t>____________</a:t>
              </a:r>
              <a:r>
                <a:rPr lang="en-US" sz="3600" dirty="0">
                  <a:latin typeface="Georgia" pitchFamily="-65" charset="0"/>
                </a:rPr>
                <a:t>.</a:t>
              </a:r>
              <a:r>
                <a:rPr lang="en-US" sz="1400" dirty="0">
                  <a:latin typeface="Georgia" pitchFamily="-65" charset="0"/>
                </a:rPr>
                <a:t> </a:t>
              </a:r>
              <a:r>
                <a:rPr lang="en-US" sz="3600" dirty="0" smtClean="0">
                  <a:latin typeface="Georgia" pitchFamily="-65" charset="0"/>
                </a:rPr>
                <a:t>“</a:t>
              </a:r>
              <a:r>
                <a:rPr lang="en-US" sz="1400" dirty="0" smtClean="0">
                  <a:latin typeface="Georgia" pitchFamily="-65" charset="0"/>
                </a:rPr>
                <a:t>___________</a:t>
              </a:r>
              <a:r>
                <a:rPr lang="en-US" sz="3600" dirty="0" smtClean="0">
                  <a:latin typeface="Georgia" pitchFamily="-65" charset="0"/>
                </a:rPr>
                <a:t>.”</a:t>
              </a:r>
              <a:r>
                <a:rPr lang="en-US" sz="1400" dirty="0" smtClean="0">
                  <a:latin typeface="Georgia" pitchFamily="-65" charset="0"/>
                </a:rPr>
                <a:t>_____________</a:t>
              </a:r>
              <a:r>
                <a:rPr lang="en-US" sz="3600" dirty="0">
                  <a:latin typeface="Georgia" pitchFamily="-65" charset="0"/>
                </a:rPr>
                <a:t>.</a:t>
              </a:r>
            </a:p>
            <a:p>
              <a:r>
                <a:rPr lang="en-US" sz="1400" dirty="0">
                  <a:latin typeface="Georgia" pitchFamily="-65" charset="0"/>
                </a:rPr>
                <a:t>Author’s last name,	 first name. </a:t>
              </a:r>
              <a:r>
                <a:rPr lang="en-US" sz="1400" dirty="0" smtClean="0">
                  <a:latin typeface="Georgia" pitchFamily="-65" charset="0"/>
                </a:rPr>
                <a:t>      “Article Title.”       </a:t>
              </a:r>
              <a:r>
                <a:rPr lang="en-US" sz="1400" i="1" dirty="0" smtClean="0">
                  <a:latin typeface="Georgia" pitchFamily="-65" charset="0"/>
                </a:rPr>
                <a:t>Encyclopedia (in italics)</a:t>
              </a:r>
              <a:endParaRPr lang="en-US" sz="1400" i="1" dirty="0">
                <a:latin typeface="Georgia" pitchFamily="-65" charset="0"/>
              </a:endParaRPr>
            </a:p>
            <a:p>
              <a:endParaRPr lang="en-US" sz="1400" dirty="0">
                <a:latin typeface="Georgia" pitchFamily="-65" charset="0"/>
              </a:endParaRPr>
            </a:p>
            <a:p>
              <a:r>
                <a:rPr lang="en-US" sz="1400" dirty="0" smtClean="0">
                  <a:latin typeface="Georgia" pitchFamily="-65" charset="0"/>
                </a:rPr>
                <a:t>____________</a:t>
              </a:r>
              <a:r>
                <a:rPr lang="en-US" sz="3600" dirty="0">
                  <a:latin typeface="Georgia" pitchFamily="-65" charset="0"/>
                </a:rPr>
                <a:t>: </a:t>
              </a:r>
              <a:r>
                <a:rPr lang="en-US" sz="1400" dirty="0" smtClean="0">
                  <a:latin typeface="Georgia" pitchFamily="-65" charset="0"/>
                </a:rPr>
                <a:t>_________</a:t>
              </a:r>
              <a:r>
                <a:rPr lang="en-US" sz="3600" dirty="0">
                  <a:latin typeface="Georgia" pitchFamily="-65" charset="0"/>
                </a:rPr>
                <a:t>, </a:t>
              </a:r>
              <a:r>
                <a:rPr lang="en-US" sz="1400" dirty="0">
                  <a:latin typeface="Georgia" pitchFamily="-65" charset="0"/>
                </a:rPr>
                <a:t>________</a:t>
              </a:r>
              <a:r>
                <a:rPr lang="en-US" sz="3600" dirty="0" smtClean="0">
                  <a:latin typeface="Georgia" pitchFamily="-65" charset="0"/>
                </a:rPr>
                <a:t>.</a:t>
              </a:r>
              <a:r>
                <a:rPr lang="en-US" sz="2000" dirty="0" smtClean="0">
                  <a:solidFill>
                    <a:srgbClr val="B3B3B3"/>
                  </a:solidFill>
                  <a:latin typeface="Georgia" pitchFamily="-65" charset="0"/>
                </a:rPr>
                <a:t>____-____</a:t>
              </a:r>
              <a:r>
                <a:rPr lang="en-US" sz="4800" dirty="0" smtClean="0">
                  <a:latin typeface="Georgia" pitchFamily="-65" charset="0"/>
                </a:rPr>
                <a:t>.</a:t>
              </a:r>
              <a:r>
                <a:rPr lang="en-US" sz="2000" dirty="0" smtClean="0">
                  <a:latin typeface="Georgia" pitchFamily="-65" charset="0"/>
                </a:rPr>
                <a:t>Print</a:t>
              </a:r>
              <a:r>
                <a:rPr lang="en-US" sz="3600" dirty="0" smtClean="0">
                  <a:latin typeface="Georgia" pitchFamily="-65" charset="0"/>
                </a:rPr>
                <a:t>.</a:t>
              </a:r>
              <a:endParaRPr lang="en-US" sz="3600" dirty="0">
                <a:latin typeface="Georgia" pitchFamily="-65" charset="0"/>
              </a:endParaRPr>
            </a:p>
            <a:p>
              <a:r>
                <a:rPr lang="en-US" sz="1400" dirty="0">
                  <a:latin typeface="Georgia" pitchFamily="-65" charset="0"/>
                </a:rPr>
                <a:t>City of Publication: 	</a:t>
              </a:r>
              <a:r>
                <a:rPr lang="en-US" sz="1400" dirty="0" smtClean="0">
                  <a:latin typeface="Georgia" pitchFamily="-65" charset="0"/>
                </a:rPr>
                <a:t>Publisher</a:t>
              </a:r>
              <a:r>
                <a:rPr lang="en-US" sz="1400" dirty="0">
                  <a:latin typeface="Georgia" pitchFamily="-65" charset="0"/>
                </a:rPr>
                <a:t>, 	</a:t>
              </a:r>
              <a:r>
                <a:rPr lang="en-US" sz="1400" dirty="0" smtClean="0">
                  <a:latin typeface="Georgia" pitchFamily="-65" charset="0"/>
                </a:rPr>
                <a:t>  Year </a:t>
              </a:r>
              <a:r>
                <a:rPr lang="en-US" sz="1400" dirty="0">
                  <a:latin typeface="Georgia" pitchFamily="-65" charset="0"/>
                </a:rPr>
                <a:t>of </a:t>
              </a:r>
              <a:r>
                <a:rPr lang="en-US" sz="1400" dirty="0" smtClean="0">
                  <a:latin typeface="Georgia" pitchFamily="-65" charset="0"/>
                </a:rPr>
                <a:t>Edition. Page Numbers.     Print.</a:t>
              </a:r>
              <a:endParaRPr lang="en-US" sz="1400" dirty="0">
                <a:latin typeface="Georgia" pitchFamily="-65" charset="0"/>
              </a:endParaRPr>
            </a:p>
            <a:p>
              <a:endParaRPr lang="en-US" sz="1400" dirty="0">
                <a:latin typeface="Georgia" pitchFamily="-65" charset="0"/>
              </a:endParaRPr>
            </a:p>
            <a:p>
              <a:r>
                <a:rPr lang="en-US" sz="1400" dirty="0">
                  <a:latin typeface="Georgia" pitchFamily="-65" charset="0"/>
                </a:rPr>
                <a:t>Example:</a:t>
              </a:r>
            </a:p>
            <a:p>
              <a:r>
                <a:rPr lang="en-US" sz="1400" dirty="0" smtClean="0">
                  <a:latin typeface="Courier New" pitchFamily="-65" charset="0"/>
                  <a:ea typeface="Courier New" pitchFamily="-65" charset="0"/>
                  <a:cs typeface="Courier New" pitchFamily="-65" charset="0"/>
                </a:rPr>
                <a:t>Donovan, Mary. “Caterpillars.” </a:t>
              </a:r>
              <a:r>
                <a:rPr lang="en-US" sz="1400" i="1" dirty="0" smtClean="0">
                  <a:latin typeface="Courier New" pitchFamily="-65" charset="0"/>
                  <a:ea typeface="Courier New" pitchFamily="-65" charset="0"/>
                  <a:cs typeface="Courier New" pitchFamily="-65" charset="0"/>
                </a:rPr>
                <a:t>The World Book Encyclopedia</a:t>
              </a:r>
              <a:r>
                <a:rPr lang="en-US" sz="1400" dirty="0" smtClean="0">
                  <a:latin typeface="Courier New" pitchFamily="-65" charset="0"/>
                  <a:ea typeface="Courier New" pitchFamily="-65" charset="0"/>
                  <a:cs typeface="Courier New" pitchFamily="-65" charset="0"/>
                </a:rPr>
                <a:t>. Chicago: World Book, 2006. 210-13. Print.</a:t>
              </a:r>
              <a:endParaRPr lang="en-US" sz="1400" dirty="0">
                <a:latin typeface="Courier New" pitchFamily="-65" charset="0"/>
                <a:ea typeface="Courier New" pitchFamily="-65" charset="0"/>
                <a:cs typeface="Courier New" pitchFamily="-65" charset="0"/>
              </a:endParaRPr>
            </a:p>
          </p:txBody>
        </p:sp>
      </p:grpSp>
      <p:sp>
        <p:nvSpPr>
          <p:cNvPr id="19" name="Text Box 3"/>
          <p:cNvSpPr txBox="1">
            <a:spLocks noChangeArrowheads="1"/>
          </p:cNvSpPr>
          <p:nvPr/>
        </p:nvSpPr>
        <p:spPr bwMode="auto">
          <a:xfrm>
            <a:off x="152400" y="5978366"/>
            <a:ext cx="6553200" cy="2708434"/>
          </a:xfrm>
          <a:prstGeom prst="rect">
            <a:avLst/>
          </a:prstGeom>
          <a:noFill/>
          <a:ln w="9525">
            <a:noFill/>
            <a:miter lim="800000"/>
            <a:headEnd/>
            <a:tailEnd/>
          </a:ln>
          <a:effectLst/>
        </p:spPr>
        <p:txBody>
          <a:bodyPr>
            <a:prstTxWarp prst="textNoShape">
              <a:avLst/>
            </a:prstTxWarp>
            <a:spAutoFit/>
          </a:bodyPr>
          <a:lstStyle/>
          <a:p>
            <a:r>
              <a:rPr lang="en-US" sz="1400" dirty="0" smtClean="0">
                <a:latin typeface="Georgia" pitchFamily="-65" charset="0"/>
              </a:rPr>
              <a:t>___________</a:t>
            </a:r>
            <a:r>
              <a:rPr lang="en-US" sz="3600" dirty="0" smtClean="0">
                <a:latin typeface="Georgia" pitchFamily="-65" charset="0"/>
              </a:rPr>
              <a:t>,</a:t>
            </a:r>
            <a:r>
              <a:rPr lang="en-US" sz="1400" dirty="0" smtClean="0">
                <a:latin typeface="Georgia" pitchFamily="-65" charset="0"/>
              </a:rPr>
              <a:t>____________</a:t>
            </a:r>
            <a:r>
              <a:rPr lang="en-US" sz="3600" dirty="0">
                <a:latin typeface="Georgia" pitchFamily="-65" charset="0"/>
              </a:rPr>
              <a:t>.</a:t>
            </a:r>
            <a:r>
              <a:rPr lang="en-US" sz="1400" dirty="0">
                <a:latin typeface="Georgia" pitchFamily="-65" charset="0"/>
              </a:rPr>
              <a:t> </a:t>
            </a:r>
            <a:r>
              <a:rPr lang="en-US" sz="3600" dirty="0" smtClean="0">
                <a:latin typeface="Georgia" pitchFamily="-65" charset="0"/>
              </a:rPr>
              <a:t>“</a:t>
            </a:r>
            <a:r>
              <a:rPr lang="en-US" sz="1400" dirty="0" smtClean="0">
                <a:latin typeface="Georgia" pitchFamily="-65" charset="0"/>
              </a:rPr>
              <a:t>___________</a:t>
            </a:r>
            <a:r>
              <a:rPr lang="en-US" sz="3600" dirty="0" smtClean="0">
                <a:latin typeface="Georgia" pitchFamily="-65" charset="0"/>
              </a:rPr>
              <a:t>.”</a:t>
            </a:r>
            <a:r>
              <a:rPr lang="en-US" sz="1400" dirty="0" smtClean="0">
                <a:latin typeface="Georgia" pitchFamily="-65" charset="0"/>
              </a:rPr>
              <a:t>_____________</a:t>
            </a:r>
            <a:r>
              <a:rPr lang="en-US" sz="3600" dirty="0">
                <a:latin typeface="Georgia" pitchFamily="-65" charset="0"/>
              </a:rPr>
              <a:t>.</a:t>
            </a:r>
          </a:p>
          <a:p>
            <a:r>
              <a:rPr lang="en-US" sz="1400" dirty="0">
                <a:latin typeface="Georgia" pitchFamily="-65" charset="0"/>
              </a:rPr>
              <a:t>Author’s last name,	 first name. </a:t>
            </a:r>
            <a:r>
              <a:rPr lang="en-US" sz="1400" dirty="0" smtClean="0">
                <a:latin typeface="Georgia" pitchFamily="-65" charset="0"/>
              </a:rPr>
              <a:t>      “Article Title.”   </a:t>
            </a:r>
            <a:r>
              <a:rPr lang="en-US" sz="1400" i="1" dirty="0" smtClean="0">
                <a:latin typeface="Georgia" pitchFamily="-65" charset="0"/>
              </a:rPr>
              <a:t>Database name</a:t>
            </a:r>
            <a:r>
              <a:rPr lang="en-US" sz="1400" i="1" dirty="0" smtClean="0">
                <a:latin typeface="Georgia" pitchFamily="-65" charset="0"/>
              </a:rPr>
              <a:t> (italics).</a:t>
            </a:r>
            <a:endParaRPr lang="en-US" sz="1400" i="1" dirty="0">
              <a:latin typeface="Georgia" pitchFamily="-65" charset="0"/>
            </a:endParaRPr>
          </a:p>
          <a:p>
            <a:endParaRPr lang="en-US" sz="1400" dirty="0">
              <a:latin typeface="Georgia" pitchFamily="-65" charset="0"/>
            </a:endParaRPr>
          </a:p>
          <a:p>
            <a:r>
              <a:rPr lang="en-US" dirty="0" smtClean="0">
                <a:latin typeface="Georgia" pitchFamily="-65" charset="0"/>
              </a:rPr>
              <a:t>Web</a:t>
            </a:r>
            <a:r>
              <a:rPr lang="en-US" sz="1400" dirty="0" smtClean="0">
                <a:latin typeface="Georgia" pitchFamily="-65" charset="0"/>
              </a:rPr>
              <a:t> </a:t>
            </a:r>
            <a:r>
              <a:rPr lang="en-US" sz="3600" dirty="0">
                <a:latin typeface="Georgia" pitchFamily="-65" charset="0"/>
              </a:rPr>
              <a:t>.</a:t>
            </a:r>
            <a:r>
              <a:rPr lang="en-US" sz="3600" dirty="0" smtClean="0">
                <a:latin typeface="Georgia" pitchFamily="-65" charset="0"/>
              </a:rPr>
              <a:t> </a:t>
            </a:r>
            <a:r>
              <a:rPr lang="en-US" sz="1400" dirty="0" smtClean="0">
                <a:latin typeface="Georgia" pitchFamily="-65" charset="0"/>
              </a:rPr>
              <a:t>___ ___ ___</a:t>
            </a:r>
            <a:r>
              <a:rPr lang="en-US" sz="3600" dirty="0" smtClean="0">
                <a:latin typeface="Georgia" pitchFamily="-65" charset="0"/>
              </a:rPr>
              <a:t>. &lt; </a:t>
            </a:r>
            <a:r>
              <a:rPr lang="en-US" sz="1400" dirty="0" smtClean="0">
                <a:latin typeface="Georgia" pitchFamily="-65" charset="0"/>
              </a:rPr>
              <a:t>________</a:t>
            </a:r>
            <a:r>
              <a:rPr lang="en-US" sz="3600" dirty="0" smtClean="0">
                <a:latin typeface="Georgia" pitchFamily="-65" charset="0"/>
              </a:rPr>
              <a:t>&gt;.</a:t>
            </a:r>
            <a:r>
              <a:rPr lang="en-US" sz="2000" dirty="0" smtClean="0">
                <a:solidFill>
                  <a:srgbClr val="B3B3B3"/>
                </a:solidFill>
                <a:latin typeface="Georgia" pitchFamily="-65" charset="0"/>
              </a:rPr>
              <a:t> </a:t>
            </a:r>
            <a:endParaRPr lang="en-US" sz="1400" dirty="0">
              <a:latin typeface="Georgia" pitchFamily="-65" charset="0"/>
            </a:endParaRPr>
          </a:p>
          <a:p>
            <a:r>
              <a:rPr lang="en-US" sz="1400" dirty="0">
                <a:latin typeface="Georgia" pitchFamily="-65" charset="0"/>
              </a:rPr>
              <a:t>	</a:t>
            </a:r>
            <a:r>
              <a:rPr lang="en-US" sz="1400" dirty="0" smtClean="0">
                <a:latin typeface="Georgia" pitchFamily="-65" charset="0"/>
              </a:rPr>
              <a:t>Day</a:t>
            </a:r>
            <a:r>
              <a:rPr lang="en-US" sz="1400" dirty="0">
                <a:latin typeface="Georgia" pitchFamily="-65" charset="0"/>
              </a:rPr>
              <a:t> </a:t>
            </a:r>
            <a:r>
              <a:rPr lang="en-US" sz="1400" dirty="0" err="1" smtClean="0">
                <a:latin typeface="Georgia" pitchFamily="-65" charset="0"/>
              </a:rPr>
              <a:t>Mth</a:t>
            </a:r>
            <a:r>
              <a:rPr lang="en-US" sz="1400" dirty="0" smtClean="0">
                <a:latin typeface="Georgia" pitchFamily="-65" charset="0"/>
              </a:rPr>
              <a:t>. Year.</a:t>
            </a:r>
            <a:r>
              <a:rPr lang="en-US" sz="1400" dirty="0">
                <a:latin typeface="Georgia" pitchFamily="-65" charset="0"/>
              </a:rPr>
              <a:t> </a:t>
            </a:r>
            <a:r>
              <a:rPr lang="en-US" sz="1400" dirty="0" smtClean="0">
                <a:latin typeface="Georgia" pitchFamily="-65" charset="0"/>
              </a:rPr>
              <a:t>        Web address.</a:t>
            </a:r>
            <a:endParaRPr lang="en-US" sz="1400" dirty="0">
              <a:latin typeface="Georgia" pitchFamily="-65" charset="0"/>
            </a:endParaRPr>
          </a:p>
          <a:p>
            <a:endParaRPr lang="en-US" sz="1400" dirty="0">
              <a:latin typeface="Georgia" pitchFamily="-65" charset="0"/>
            </a:endParaRPr>
          </a:p>
          <a:p>
            <a:r>
              <a:rPr lang="en-US" sz="1400" dirty="0">
                <a:latin typeface="Georgia" pitchFamily="-65" charset="0"/>
              </a:rPr>
              <a:t>Example:</a:t>
            </a:r>
          </a:p>
          <a:p>
            <a:pPr indent="-731520"/>
            <a:r>
              <a:rPr lang="en-US" sz="1400" dirty="0" smtClean="0">
                <a:latin typeface="Courier New" pitchFamily="-65" charset="0"/>
                <a:ea typeface="Courier New" pitchFamily="-65" charset="0"/>
                <a:cs typeface="Courier New" pitchFamily="-65" charset="0"/>
              </a:rPr>
              <a:t>Donovan, Mary. “Caterpillars.” </a:t>
            </a:r>
            <a:r>
              <a:rPr lang="en-US" sz="1400" i="1" dirty="0" smtClean="0">
                <a:latin typeface="Courier New" pitchFamily="-65" charset="0"/>
                <a:ea typeface="Courier New" pitchFamily="-65" charset="0"/>
                <a:cs typeface="Courier New" pitchFamily="-65" charset="0"/>
              </a:rPr>
              <a:t>The World Book Online</a:t>
            </a:r>
            <a:r>
              <a:rPr lang="en-US" sz="1400" dirty="0" smtClean="0">
                <a:latin typeface="Courier New" pitchFamily="-65" charset="0"/>
                <a:ea typeface="Courier New" pitchFamily="-65" charset="0"/>
                <a:cs typeface="Courier New" pitchFamily="-65" charset="0"/>
              </a:rPr>
              <a:t>. Web. </a:t>
            </a:r>
          </a:p>
          <a:p>
            <a:pPr indent="-731520"/>
            <a:r>
              <a:rPr lang="en-US" sz="1400" dirty="0">
                <a:latin typeface="Courier New" pitchFamily="-65" charset="0"/>
                <a:ea typeface="Courier New" pitchFamily="-65" charset="0"/>
                <a:cs typeface="Courier New" pitchFamily="-65" charset="0"/>
              </a:rPr>
              <a:t> </a:t>
            </a:r>
            <a:r>
              <a:rPr lang="en-US" sz="1400" dirty="0" smtClean="0">
                <a:latin typeface="Courier New" pitchFamily="-65" charset="0"/>
                <a:ea typeface="Courier New" pitchFamily="-65" charset="0"/>
                <a:cs typeface="Courier New" pitchFamily="-65" charset="0"/>
              </a:rPr>
              <a:t>   10 Oct. 2012. </a:t>
            </a:r>
            <a:r>
              <a:rPr lang="en-US" sz="1400" dirty="0" smtClean="0">
                <a:latin typeface="Courier New" pitchFamily="-65" charset="0"/>
                <a:ea typeface="Courier New" pitchFamily="-65" charset="0"/>
                <a:cs typeface="Courier New" pitchFamily="-65" charset="0"/>
                <a:hlinkClick r:id="rId4"/>
              </a:rPr>
              <a:t>http</a:t>
            </a:r>
            <a:r>
              <a:rPr lang="en-US" sz="1400" dirty="0" smtClean="0">
                <a:latin typeface="Courier New" pitchFamily="-65" charset="0"/>
                <a:ea typeface="Courier New" pitchFamily="-65" charset="0"/>
                <a:cs typeface="Courier New" pitchFamily="-65" charset="0"/>
                <a:hlinkClick r:id="rId4"/>
              </a:rPr>
              <a:t>://</a:t>
            </a:r>
            <a:r>
              <a:rPr lang="en-US" sz="1400" dirty="0" smtClean="0">
                <a:latin typeface="Courier New" pitchFamily="-65" charset="0"/>
                <a:ea typeface="Courier New" pitchFamily="-65" charset="0"/>
                <a:cs typeface="Courier New" pitchFamily="-65" charset="0"/>
                <a:hlinkClick r:id="rId4"/>
              </a:rPr>
              <a:t>worldbookonline.com</a:t>
            </a:r>
            <a:r>
              <a:rPr lang="en-US" sz="1400" dirty="0" smtClean="0">
                <a:latin typeface="Courier New" pitchFamily="-65" charset="0"/>
                <a:ea typeface="Courier New" pitchFamily="-65" charset="0"/>
                <a:cs typeface="Courier New" pitchFamily="-65" charset="0"/>
              </a:rPr>
              <a:t>.</a:t>
            </a:r>
            <a:endParaRPr lang="en-US" sz="1400" dirty="0" smtClean="0">
              <a:latin typeface="Courier New" pitchFamily="-65" charset="0"/>
              <a:ea typeface="Courier New" pitchFamily="-65" charset="0"/>
              <a:cs typeface="Courier New" pitchFamily="-65" charset="0"/>
            </a:endParaRPr>
          </a:p>
        </p:txBody>
      </p:sp>
      <p:sp>
        <p:nvSpPr>
          <p:cNvPr id="20" name="TextBox 19"/>
          <p:cNvSpPr txBox="1"/>
          <p:nvPr/>
        </p:nvSpPr>
        <p:spPr>
          <a:xfrm>
            <a:off x="228599" y="5638800"/>
            <a:ext cx="6324600" cy="523220"/>
          </a:xfrm>
          <a:prstGeom prst="rect">
            <a:avLst/>
          </a:prstGeom>
          <a:noFill/>
        </p:spPr>
        <p:txBody>
          <a:bodyPr wrap="square" rtlCol="0">
            <a:spAutoFit/>
          </a:bodyPr>
          <a:lstStyle/>
          <a:p>
            <a:r>
              <a:rPr lang="en-US" sz="1400" b="1" u="sng" dirty="0" smtClean="0">
                <a:solidFill>
                  <a:srgbClr val="FF0000"/>
                </a:solidFill>
                <a:latin typeface="Georgia"/>
                <a:cs typeface="Georgia"/>
              </a:rPr>
              <a:t>Electronic Databases such as </a:t>
            </a:r>
            <a:r>
              <a:rPr lang="en-US" sz="1400" b="1" u="sng" dirty="0" err="1" smtClean="0">
                <a:solidFill>
                  <a:srgbClr val="FF0000"/>
                </a:solidFill>
                <a:latin typeface="Georgia"/>
                <a:cs typeface="Georgia"/>
              </a:rPr>
              <a:t>worldbookonline</a:t>
            </a:r>
            <a:r>
              <a:rPr lang="en-US" sz="1400" b="1" u="sng" dirty="0" smtClean="0">
                <a:solidFill>
                  <a:srgbClr val="FF0000"/>
                </a:solidFill>
                <a:latin typeface="Georgia"/>
                <a:cs typeface="Georgia"/>
              </a:rPr>
              <a:t>, </a:t>
            </a:r>
            <a:r>
              <a:rPr lang="en-US" sz="1400" b="1" u="sng" dirty="0" err="1" smtClean="0">
                <a:solidFill>
                  <a:srgbClr val="FF0000"/>
                </a:solidFill>
                <a:latin typeface="Georgia"/>
                <a:cs typeface="Georgia"/>
              </a:rPr>
              <a:t>culturegrams</a:t>
            </a:r>
            <a:r>
              <a:rPr lang="en-US" sz="1400" b="1" u="sng" dirty="0" smtClean="0">
                <a:solidFill>
                  <a:srgbClr val="FF0000"/>
                </a:solidFill>
                <a:latin typeface="Georgia"/>
                <a:cs typeface="Georgia"/>
              </a:rPr>
              <a:t>, facts4me:</a:t>
            </a:r>
            <a:endParaRPr lang="en-US" sz="1400" b="1" u="sng" dirty="0">
              <a:solidFill>
                <a:srgbClr val="FF0000"/>
              </a:solidFill>
              <a:latin typeface="Georgia"/>
              <a:cs typeface="Georgia"/>
            </a:endParaRPr>
          </a:p>
        </p:txBody>
      </p:sp>
    </p:spTree>
    <p:extLst>
      <p:ext uri="{BB962C8B-B14F-4D97-AF65-F5344CB8AC3E}">
        <p14:creationId xmlns:p14="http://schemas.microsoft.com/office/powerpoint/2010/main" val="15241663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1B81F422-5103-9944-BE4D-05140F19D8B9}" type="slidenum">
              <a:rPr lang="en-US"/>
              <a:pPr/>
              <a:t>24</a:t>
            </a:fld>
            <a:endParaRPr lang="en-US"/>
          </a:p>
        </p:txBody>
      </p:sp>
      <p:sp>
        <p:nvSpPr>
          <p:cNvPr id="79877" name="Text Box 5"/>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79878" name="AutoShape 6"/>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79879" name="Group 7"/>
          <p:cNvGrpSpPr>
            <a:grpSpLocks/>
          </p:cNvGrpSpPr>
          <p:nvPr/>
        </p:nvGrpSpPr>
        <p:grpSpPr bwMode="auto">
          <a:xfrm>
            <a:off x="152400" y="152403"/>
            <a:ext cx="6477000" cy="461963"/>
            <a:chOff x="96" y="96"/>
            <a:chExt cx="4080" cy="291"/>
          </a:xfrm>
        </p:grpSpPr>
        <p:sp>
          <p:nvSpPr>
            <p:cNvPr id="79880" name="Text Box 8"/>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79881" name="AutoShape 9"/>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79885" name="Picture 13"/>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79886" name="Picture 14"/>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
        <p:nvSpPr>
          <p:cNvPr id="19" name="Text Box 2"/>
          <p:cNvSpPr txBox="1">
            <a:spLocks noChangeArrowheads="1"/>
          </p:cNvSpPr>
          <p:nvPr/>
        </p:nvSpPr>
        <p:spPr bwMode="auto">
          <a:xfrm>
            <a:off x="228600" y="762000"/>
            <a:ext cx="6172200" cy="181588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i="1" dirty="0" smtClean="0">
                <a:solidFill>
                  <a:schemeClr val="accent2"/>
                </a:solidFill>
              </a:rPr>
              <a:t>NOTE: </a:t>
            </a:r>
          </a:p>
          <a:p>
            <a:pPr marL="285750" indent="-285750">
              <a:spcBef>
                <a:spcPct val="50000"/>
              </a:spcBef>
              <a:buFont typeface="Arial"/>
              <a:buChar char="•"/>
            </a:pPr>
            <a:r>
              <a:rPr lang="en-US" sz="1600" i="1" dirty="0" smtClean="0">
                <a:solidFill>
                  <a:schemeClr val="accent2"/>
                </a:solidFill>
              </a:rPr>
              <a:t>Whenever dates are used in a works cited, they are always listed as date month year, and the month is abbreviated.</a:t>
            </a:r>
          </a:p>
          <a:p>
            <a:pPr marL="285750" indent="-285750">
              <a:spcBef>
                <a:spcPct val="50000"/>
              </a:spcBef>
              <a:buFont typeface="Arial"/>
              <a:buChar char="•"/>
            </a:pPr>
            <a:r>
              <a:rPr lang="en-US" sz="1600" i="1" dirty="0" smtClean="0">
                <a:solidFill>
                  <a:schemeClr val="accent2"/>
                </a:solidFill>
              </a:rPr>
              <a:t>When noting a website and the website address is long, just note up to the third slash ‘/’; the reader should be able to get to the page you are referring to without having to type in a very long address.</a:t>
            </a:r>
          </a:p>
        </p:txBody>
      </p:sp>
      <p:sp>
        <p:nvSpPr>
          <p:cNvPr id="20" name="Rectangle 21"/>
          <p:cNvSpPr>
            <a:spLocks noChangeArrowheads="1"/>
          </p:cNvSpPr>
          <p:nvPr/>
        </p:nvSpPr>
        <p:spPr bwMode="auto">
          <a:xfrm>
            <a:off x="152400" y="4114797"/>
            <a:ext cx="6629400" cy="762000"/>
          </a:xfrm>
          <a:prstGeom prst="rect">
            <a:avLst/>
          </a:prstGeom>
          <a:solidFill>
            <a:schemeClr val="hlink">
              <a:alpha val="50000"/>
            </a:schemeClr>
          </a:solidFill>
          <a:ln w="9525">
            <a:solidFill>
              <a:schemeClr val="accent2"/>
            </a:solidFill>
            <a:miter lim="800000"/>
            <a:headEnd/>
            <a:tailEnd/>
          </a:ln>
          <a:effectLst/>
        </p:spPr>
        <p:txBody>
          <a:bodyPr wrap="none" anchor="ctr">
            <a:prstTxWarp prst="textNoShape">
              <a:avLst/>
            </a:prstTxWarp>
          </a:bodyPr>
          <a:lstStyle/>
          <a:p>
            <a:endParaRPr lang="en-US"/>
          </a:p>
        </p:txBody>
      </p:sp>
      <p:sp>
        <p:nvSpPr>
          <p:cNvPr id="22" name="Rectangle 11"/>
          <p:cNvSpPr>
            <a:spLocks noChangeArrowheads="1"/>
          </p:cNvSpPr>
          <p:nvPr/>
        </p:nvSpPr>
        <p:spPr bwMode="auto">
          <a:xfrm>
            <a:off x="381000" y="4191000"/>
            <a:ext cx="5562600" cy="646331"/>
          </a:xfrm>
          <a:prstGeom prst="rect">
            <a:avLst/>
          </a:prstGeom>
          <a:noFill/>
          <a:ln w="9525">
            <a:noFill/>
            <a:miter lim="800000"/>
            <a:headEnd/>
            <a:tailEnd/>
          </a:ln>
          <a:effectLst/>
        </p:spPr>
        <p:txBody>
          <a:bodyPr lIns="0" tIns="0" rIns="0" bIns="0">
            <a:prstTxWarp prst="textNoShape">
              <a:avLst/>
            </a:prstTxWarp>
            <a:spAutoFit/>
          </a:bodyPr>
          <a:lstStyle/>
          <a:p>
            <a:r>
              <a:rPr lang="en-US" sz="1400" dirty="0">
                <a:latin typeface="Georgia" pitchFamily="-65" charset="0"/>
                <a:ea typeface="Courier New" pitchFamily="-65" charset="0"/>
                <a:cs typeface="Courier New" pitchFamily="-65" charset="0"/>
              </a:rPr>
              <a:t>Example:</a:t>
            </a:r>
          </a:p>
          <a:p>
            <a:r>
              <a:rPr lang="en-US" sz="1400" dirty="0">
                <a:latin typeface="Courier New" pitchFamily="-65" charset="0"/>
                <a:ea typeface="Courier New" pitchFamily="-65" charset="0"/>
                <a:cs typeface="Courier New" pitchFamily="-65" charset="0"/>
              </a:rPr>
              <a:t>Purdue, Pete. Personal Interview. 1 Dec. 2000.</a:t>
            </a:r>
          </a:p>
          <a:p>
            <a:pPr eaLnBrk="0" hangingPunct="0"/>
            <a:endParaRPr lang="en-US" sz="1400" dirty="0">
              <a:latin typeface="Courier New" pitchFamily="-65" charset="0"/>
            </a:endParaRPr>
          </a:p>
        </p:txBody>
      </p:sp>
      <p:sp>
        <p:nvSpPr>
          <p:cNvPr id="25" name="Rectangle 19"/>
          <p:cNvSpPr>
            <a:spLocks noChangeArrowheads="1"/>
          </p:cNvSpPr>
          <p:nvPr/>
        </p:nvSpPr>
        <p:spPr bwMode="auto">
          <a:xfrm>
            <a:off x="76200" y="2590800"/>
            <a:ext cx="6858000" cy="146193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1400" b="1" u="sng" dirty="0">
                <a:solidFill>
                  <a:srgbClr val="FF0000"/>
                </a:solidFill>
                <a:latin typeface="Georgia" pitchFamily="-65" charset="0"/>
              </a:rPr>
              <a:t>A Personal Interview:</a:t>
            </a:r>
          </a:p>
          <a:p>
            <a:pPr>
              <a:spcBef>
                <a:spcPct val="50000"/>
              </a:spcBef>
            </a:pPr>
            <a:r>
              <a:rPr lang="en-US" sz="1400" dirty="0" smtClean="0">
                <a:latin typeface="Georgia" pitchFamily="-65" charset="0"/>
              </a:rPr>
              <a:t>_________</a:t>
            </a:r>
            <a:r>
              <a:rPr lang="en-US" sz="3600" dirty="0">
                <a:latin typeface="Georgia" pitchFamily="-65" charset="0"/>
              </a:rPr>
              <a:t>, </a:t>
            </a:r>
            <a:r>
              <a:rPr lang="en-US" sz="1400" dirty="0" smtClean="0">
                <a:latin typeface="Georgia" pitchFamily="-65" charset="0"/>
              </a:rPr>
              <a:t>________</a:t>
            </a:r>
            <a:r>
              <a:rPr lang="en-US" sz="3600" dirty="0">
                <a:latin typeface="Georgia" pitchFamily="-65" charset="0"/>
              </a:rPr>
              <a:t>.</a:t>
            </a:r>
            <a:r>
              <a:rPr lang="en-US" sz="1400" dirty="0">
                <a:latin typeface="Georgia" pitchFamily="-65" charset="0"/>
              </a:rPr>
              <a:t> </a:t>
            </a:r>
            <a:r>
              <a:rPr lang="en-US" dirty="0">
                <a:latin typeface="Georgia" pitchFamily="-65" charset="0"/>
              </a:rPr>
              <a:t>Personal Interview</a:t>
            </a:r>
            <a:r>
              <a:rPr lang="en-US" dirty="0" smtClean="0">
                <a:latin typeface="Georgia" pitchFamily="-65" charset="0"/>
              </a:rPr>
              <a:t>. </a:t>
            </a:r>
            <a:r>
              <a:rPr lang="en-US" sz="1400" dirty="0" smtClean="0">
                <a:latin typeface="Georgia" pitchFamily="-65" charset="0"/>
              </a:rPr>
              <a:t>___ ___ ___</a:t>
            </a:r>
            <a:r>
              <a:rPr lang="en-US" sz="3600" dirty="0" smtClean="0">
                <a:latin typeface="Georgia" pitchFamily="-65" charset="0"/>
              </a:rPr>
              <a:t>.</a:t>
            </a:r>
            <a:endParaRPr lang="en-US" sz="3600" dirty="0">
              <a:latin typeface="Georgia" pitchFamily="-65" charset="0"/>
            </a:endParaRPr>
          </a:p>
          <a:p>
            <a:pPr>
              <a:spcBef>
                <a:spcPct val="50000"/>
              </a:spcBef>
            </a:pPr>
            <a:r>
              <a:rPr lang="en-US" sz="1400" dirty="0" smtClean="0">
                <a:latin typeface="Georgia" pitchFamily="-65" charset="0"/>
              </a:rPr>
              <a:t>Person’s last name,</a:t>
            </a:r>
            <a:r>
              <a:rPr lang="en-US" sz="1400" dirty="0">
                <a:latin typeface="Georgia" pitchFamily="-65" charset="0"/>
              </a:rPr>
              <a:t> </a:t>
            </a:r>
            <a:r>
              <a:rPr lang="en-US" sz="1400" dirty="0" smtClean="0">
                <a:latin typeface="Georgia" pitchFamily="-65" charset="0"/>
              </a:rPr>
              <a:t>first name.  Personal Interview.                       Day   </a:t>
            </a:r>
            <a:r>
              <a:rPr lang="en-US" sz="1400" dirty="0" err="1" smtClean="0">
                <a:latin typeface="Georgia" pitchFamily="-65" charset="0"/>
              </a:rPr>
              <a:t>Mth</a:t>
            </a:r>
            <a:r>
              <a:rPr lang="en-US" sz="1400" dirty="0" smtClean="0">
                <a:latin typeface="Georgia" pitchFamily="-65" charset="0"/>
              </a:rPr>
              <a:t>  Year.</a:t>
            </a:r>
            <a:endParaRPr lang="en-US" sz="1400" dirty="0">
              <a:latin typeface="Georgia" pitchFamily="-65" charset="0"/>
            </a:endParaRPr>
          </a:p>
        </p:txBody>
      </p:sp>
      <p:sp>
        <p:nvSpPr>
          <p:cNvPr id="17" name="Rectangle 17"/>
          <p:cNvSpPr>
            <a:spLocks noChangeArrowheads="1"/>
          </p:cNvSpPr>
          <p:nvPr/>
        </p:nvSpPr>
        <p:spPr bwMode="auto">
          <a:xfrm>
            <a:off x="76200" y="4909334"/>
            <a:ext cx="6248400" cy="293926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u="sng" dirty="0" smtClean="0">
                <a:solidFill>
                  <a:srgbClr val="FF0000"/>
                </a:solidFill>
                <a:latin typeface="Georgia" pitchFamily="-65" charset="0"/>
              </a:rPr>
              <a:t>Magazine </a:t>
            </a:r>
            <a:r>
              <a:rPr lang="en-US" sz="1400" b="1" u="sng" dirty="0">
                <a:solidFill>
                  <a:srgbClr val="FF0000"/>
                </a:solidFill>
                <a:latin typeface="Georgia" pitchFamily="-65" charset="0"/>
              </a:rPr>
              <a:t>or Newspaper:</a:t>
            </a:r>
          </a:p>
          <a:p>
            <a:pPr>
              <a:spcBef>
                <a:spcPct val="50000"/>
              </a:spcBef>
            </a:pPr>
            <a:r>
              <a:rPr lang="en-US" sz="1400" dirty="0">
                <a:latin typeface="Georgia" pitchFamily="-65" charset="0"/>
              </a:rPr>
              <a:t>___________</a:t>
            </a:r>
            <a:r>
              <a:rPr lang="en-US" sz="3600" dirty="0">
                <a:latin typeface="Georgia" pitchFamily="-65" charset="0"/>
              </a:rPr>
              <a:t>, </a:t>
            </a:r>
            <a:r>
              <a:rPr lang="en-US" sz="1400" dirty="0">
                <a:latin typeface="Georgia" pitchFamily="-65" charset="0"/>
              </a:rPr>
              <a:t>____________</a:t>
            </a:r>
            <a:r>
              <a:rPr lang="en-US" sz="3600" dirty="0">
                <a:latin typeface="Georgia" pitchFamily="-65" charset="0"/>
              </a:rPr>
              <a:t>. “</a:t>
            </a:r>
            <a:r>
              <a:rPr lang="en-US" sz="1400" dirty="0">
                <a:latin typeface="Georgia" pitchFamily="-65" charset="0"/>
              </a:rPr>
              <a:t>_____________________</a:t>
            </a:r>
            <a:r>
              <a:rPr lang="en-US" sz="3600" dirty="0">
                <a:latin typeface="Georgia" pitchFamily="-65" charset="0"/>
              </a:rPr>
              <a:t>.”</a:t>
            </a:r>
          </a:p>
          <a:p>
            <a:pPr>
              <a:spcBef>
                <a:spcPct val="50000"/>
              </a:spcBef>
            </a:pPr>
            <a:r>
              <a:rPr lang="en-US" sz="1400" dirty="0">
                <a:latin typeface="Georgia" pitchFamily="-65" charset="0"/>
              </a:rPr>
              <a:t>Author’s last name</a:t>
            </a:r>
            <a:r>
              <a:rPr lang="en-US" sz="1400" dirty="0" smtClean="0">
                <a:latin typeface="Georgia" pitchFamily="-65" charset="0"/>
              </a:rPr>
              <a:t>,</a:t>
            </a:r>
            <a:r>
              <a:rPr lang="en-US" sz="1400" dirty="0">
                <a:latin typeface="Georgia" pitchFamily="-65" charset="0"/>
              </a:rPr>
              <a:t> </a:t>
            </a:r>
            <a:r>
              <a:rPr lang="en-US" sz="1400" dirty="0" smtClean="0">
                <a:latin typeface="Georgia" pitchFamily="-65" charset="0"/>
              </a:rPr>
              <a:t>first </a:t>
            </a:r>
            <a:r>
              <a:rPr lang="en-US" sz="1400" dirty="0">
                <a:latin typeface="Georgia" pitchFamily="-65" charset="0"/>
              </a:rPr>
              <a:t>name.     </a:t>
            </a:r>
            <a:r>
              <a:rPr lang="en-US" sz="1400" dirty="0" smtClean="0">
                <a:latin typeface="Georgia" pitchFamily="-65" charset="0"/>
              </a:rPr>
              <a:t>                   </a:t>
            </a:r>
            <a:r>
              <a:rPr lang="en-US" sz="1400" dirty="0">
                <a:latin typeface="Georgia" pitchFamily="-65" charset="0"/>
              </a:rPr>
              <a:t>“Title of Article.” (in quotes)</a:t>
            </a:r>
          </a:p>
          <a:p>
            <a:pPr>
              <a:spcBef>
                <a:spcPct val="50000"/>
              </a:spcBef>
            </a:pPr>
            <a:r>
              <a:rPr lang="en-US" sz="1400" dirty="0" smtClean="0">
                <a:latin typeface="Georgia" pitchFamily="-65" charset="0"/>
              </a:rPr>
              <a:t>__________________</a:t>
            </a:r>
            <a:r>
              <a:rPr lang="en-US" sz="3600" dirty="0">
                <a:latin typeface="Georgia" pitchFamily="-65" charset="0"/>
              </a:rPr>
              <a:t>.</a:t>
            </a:r>
            <a:r>
              <a:rPr lang="en-US" sz="1400" dirty="0" smtClean="0">
                <a:latin typeface="Georgia" pitchFamily="-65" charset="0"/>
              </a:rPr>
              <a:t>___ ___ ___</a:t>
            </a:r>
            <a:r>
              <a:rPr lang="en-US" sz="3600" dirty="0" smtClean="0">
                <a:latin typeface="Georgia" pitchFamily="-65" charset="0"/>
              </a:rPr>
              <a:t>: </a:t>
            </a:r>
            <a:r>
              <a:rPr lang="en-US" sz="1400" dirty="0">
                <a:latin typeface="Georgia" pitchFamily="-65" charset="0"/>
              </a:rPr>
              <a:t>________</a:t>
            </a:r>
            <a:r>
              <a:rPr lang="en-US" sz="3600" dirty="0" smtClean="0">
                <a:latin typeface="Georgia" pitchFamily="-65" charset="0"/>
              </a:rPr>
              <a:t>.</a:t>
            </a:r>
            <a:r>
              <a:rPr lang="en-US" sz="1400" dirty="0" smtClean="0">
                <a:latin typeface="Georgia" pitchFamily="-65" charset="0"/>
              </a:rPr>
              <a:t> </a:t>
            </a:r>
            <a:r>
              <a:rPr lang="en-US" sz="2800" dirty="0" smtClean="0">
                <a:latin typeface="Georgia" pitchFamily="-65" charset="0"/>
              </a:rPr>
              <a:t>Print.</a:t>
            </a:r>
            <a:endParaRPr lang="en-US" sz="2800" dirty="0">
              <a:latin typeface="Georgia" pitchFamily="-65" charset="0"/>
            </a:endParaRPr>
          </a:p>
          <a:p>
            <a:pPr>
              <a:spcBef>
                <a:spcPct val="50000"/>
              </a:spcBef>
            </a:pPr>
            <a:r>
              <a:rPr lang="en-US" sz="1400" i="1" dirty="0" smtClean="0">
                <a:latin typeface="Georgia" pitchFamily="-65" charset="0"/>
              </a:rPr>
              <a:t>Mag./News. </a:t>
            </a:r>
            <a:r>
              <a:rPr lang="en-US" sz="1400" i="1" dirty="0">
                <a:latin typeface="Georgia" pitchFamily="-65" charset="0"/>
              </a:rPr>
              <a:t>N</a:t>
            </a:r>
            <a:r>
              <a:rPr lang="en-US" sz="1400" i="1" dirty="0" smtClean="0">
                <a:latin typeface="Georgia" pitchFamily="-65" charset="0"/>
              </a:rPr>
              <a:t>ame</a:t>
            </a:r>
            <a:r>
              <a:rPr lang="en-US" sz="1400" dirty="0">
                <a:latin typeface="Georgia" pitchFamily="-65" charset="0"/>
              </a:rPr>
              <a:t>. </a:t>
            </a:r>
            <a:r>
              <a:rPr lang="en-US" sz="1400" dirty="0" smtClean="0">
                <a:latin typeface="Georgia" pitchFamily="-65" charset="0"/>
              </a:rPr>
              <a:t>(italics)   </a:t>
            </a:r>
            <a:r>
              <a:rPr lang="en-US" sz="1400" dirty="0">
                <a:latin typeface="Georgia" pitchFamily="-65" charset="0"/>
              </a:rPr>
              <a:t>Day </a:t>
            </a:r>
            <a:r>
              <a:rPr lang="en-US" sz="1400" dirty="0" err="1" smtClean="0">
                <a:latin typeface="Georgia" pitchFamily="-65" charset="0"/>
              </a:rPr>
              <a:t>Mth</a:t>
            </a:r>
            <a:r>
              <a:rPr lang="en-US" sz="1400" dirty="0" smtClean="0">
                <a:latin typeface="Georgia" pitchFamily="-65" charset="0"/>
              </a:rPr>
              <a:t>. </a:t>
            </a:r>
            <a:r>
              <a:rPr lang="en-US" sz="1400" dirty="0">
                <a:latin typeface="Georgia" pitchFamily="-65" charset="0"/>
              </a:rPr>
              <a:t>Year: page numbers</a:t>
            </a:r>
            <a:r>
              <a:rPr lang="en-US" sz="1400" dirty="0" smtClean="0">
                <a:latin typeface="Georgia" pitchFamily="-65" charset="0"/>
              </a:rPr>
              <a:t>. Print.</a:t>
            </a:r>
            <a:endParaRPr lang="en-US" sz="1400" dirty="0">
              <a:latin typeface="Georgia" pitchFamily="-65" charset="0"/>
            </a:endParaRPr>
          </a:p>
          <a:p>
            <a:pPr>
              <a:spcBef>
                <a:spcPct val="50000"/>
              </a:spcBef>
            </a:pPr>
            <a:endParaRPr lang="en-US" sz="1400" dirty="0">
              <a:latin typeface="Georgia" pitchFamily="-65" charset="0"/>
            </a:endParaRPr>
          </a:p>
        </p:txBody>
      </p:sp>
      <p:sp>
        <p:nvSpPr>
          <p:cNvPr id="18" name="Rectangle 18"/>
          <p:cNvSpPr>
            <a:spLocks noChangeArrowheads="1"/>
          </p:cNvSpPr>
          <p:nvPr/>
        </p:nvSpPr>
        <p:spPr bwMode="auto">
          <a:xfrm>
            <a:off x="76200" y="7620000"/>
            <a:ext cx="6629400" cy="762000"/>
          </a:xfrm>
          <a:prstGeom prst="rect">
            <a:avLst/>
          </a:prstGeom>
          <a:solidFill>
            <a:schemeClr val="hlink">
              <a:alpha val="50000"/>
            </a:schemeClr>
          </a:solidFill>
          <a:ln w="9525">
            <a:solidFill>
              <a:schemeClr val="accent2"/>
            </a:solidFill>
            <a:miter lim="800000"/>
            <a:headEnd/>
            <a:tailEnd/>
          </a:ln>
          <a:effectLst/>
        </p:spPr>
        <p:txBody>
          <a:bodyPr wrap="none" anchor="ctr">
            <a:prstTxWarp prst="textNoShape">
              <a:avLst/>
            </a:prstTxWarp>
          </a:bodyPr>
          <a:lstStyle/>
          <a:p>
            <a:endParaRPr lang="en-US"/>
          </a:p>
        </p:txBody>
      </p:sp>
      <p:sp>
        <p:nvSpPr>
          <p:cNvPr id="21" name="Text Box 5"/>
          <p:cNvSpPr txBox="1">
            <a:spLocks noChangeArrowheads="1"/>
          </p:cNvSpPr>
          <p:nvPr/>
        </p:nvSpPr>
        <p:spPr bwMode="auto">
          <a:xfrm>
            <a:off x="211138" y="7620000"/>
            <a:ext cx="6570662" cy="738664"/>
          </a:xfrm>
          <a:prstGeom prst="rect">
            <a:avLst/>
          </a:prstGeom>
          <a:noFill/>
          <a:ln w="9525">
            <a:noFill/>
            <a:miter lim="800000"/>
            <a:headEnd/>
            <a:tailEnd/>
          </a:ln>
          <a:effectLst/>
        </p:spPr>
        <p:txBody>
          <a:bodyPr>
            <a:prstTxWarp prst="textNoShape">
              <a:avLst/>
            </a:prstTxWarp>
            <a:spAutoFit/>
          </a:bodyPr>
          <a:lstStyle/>
          <a:p>
            <a:r>
              <a:rPr lang="en-US" sz="1400" dirty="0">
                <a:latin typeface="Georgia" pitchFamily="-65" charset="0"/>
              </a:rPr>
              <a:t>Example:</a:t>
            </a:r>
          </a:p>
          <a:p>
            <a:r>
              <a:rPr lang="en-US" sz="1400" dirty="0" err="1">
                <a:latin typeface="Courier New" pitchFamily="-65" charset="0"/>
                <a:ea typeface="Courier New" pitchFamily="-65" charset="0"/>
                <a:cs typeface="Courier New" pitchFamily="-65" charset="0"/>
              </a:rPr>
              <a:t>Poniewozik</a:t>
            </a:r>
            <a:r>
              <a:rPr lang="en-US" sz="1400" dirty="0">
                <a:latin typeface="Courier New" pitchFamily="-65" charset="0"/>
                <a:ea typeface="Courier New" pitchFamily="-65" charset="0"/>
                <a:cs typeface="Courier New" pitchFamily="-65" charset="0"/>
              </a:rPr>
              <a:t>, James. "TV Makes a Too-Close Call." </a:t>
            </a:r>
            <a:r>
              <a:rPr lang="en-US" sz="1400" i="1" dirty="0">
                <a:latin typeface="Courier New" pitchFamily="-65" charset="0"/>
                <a:ea typeface="Courier New" pitchFamily="-65" charset="0"/>
                <a:cs typeface="Courier New" pitchFamily="-65" charset="0"/>
              </a:rPr>
              <a:t>Time. </a:t>
            </a:r>
            <a:r>
              <a:rPr lang="en-US" sz="1400" dirty="0">
                <a:latin typeface="Courier New" pitchFamily="-65" charset="0"/>
                <a:ea typeface="Courier New" pitchFamily="-65" charset="0"/>
                <a:cs typeface="Courier New" pitchFamily="-65" charset="0"/>
              </a:rPr>
              <a:t>20</a:t>
            </a:r>
          </a:p>
          <a:p>
            <a:r>
              <a:rPr lang="en-US" sz="1400" dirty="0">
                <a:latin typeface="Courier New" pitchFamily="-65" charset="0"/>
                <a:ea typeface="Courier New" pitchFamily="-65" charset="0"/>
                <a:cs typeface="Courier New" pitchFamily="-65" charset="0"/>
              </a:rPr>
              <a:t>    Nov. 2000: 70-71</a:t>
            </a:r>
            <a:r>
              <a:rPr lang="en-US" sz="1400" dirty="0" smtClean="0">
                <a:latin typeface="Courier New" pitchFamily="-65" charset="0"/>
                <a:ea typeface="Courier New" pitchFamily="-65" charset="0"/>
                <a:cs typeface="Courier New" pitchFamily="-65" charset="0"/>
              </a:rPr>
              <a:t>. Print.</a:t>
            </a:r>
            <a:endParaRPr lang="en-US" sz="1400" dirty="0">
              <a:latin typeface="Georgia" pitchFamily="-65" charset="0"/>
            </a:endParaRPr>
          </a:p>
        </p:txBody>
      </p:sp>
    </p:spTree>
    <p:extLst>
      <p:ext uri="{BB962C8B-B14F-4D97-AF65-F5344CB8AC3E}">
        <p14:creationId xmlns:p14="http://schemas.microsoft.com/office/powerpoint/2010/main" val="23944206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0"/>
          <p:cNvSpPr>
            <a:spLocks noChangeArrowheads="1"/>
          </p:cNvSpPr>
          <p:nvPr/>
        </p:nvSpPr>
        <p:spPr bwMode="auto">
          <a:xfrm>
            <a:off x="152400" y="5943600"/>
            <a:ext cx="6521956" cy="2209800"/>
          </a:xfrm>
          <a:prstGeom prst="rect">
            <a:avLst/>
          </a:prstGeom>
          <a:solidFill>
            <a:schemeClr val="hlink">
              <a:alpha val="50000"/>
            </a:schemeClr>
          </a:solidFill>
          <a:ln w="9525">
            <a:solidFill>
              <a:schemeClr val="accent2"/>
            </a:solidFill>
            <a:miter lim="800000"/>
            <a:headEnd/>
            <a:tailEnd/>
          </a:ln>
          <a:effectLst/>
        </p:spPr>
        <p:txBody>
          <a:bodyPr wrap="none" anchor="ctr">
            <a:prstTxWarp prst="textNoShape">
              <a:avLst/>
            </a:prstTxWarp>
          </a:bodyPr>
          <a:lstStyle/>
          <a:p>
            <a:endParaRPr lang="en-US"/>
          </a:p>
        </p:txBody>
      </p:sp>
      <p:sp>
        <p:nvSpPr>
          <p:cNvPr id="20" name="Slide Number Placeholder 3"/>
          <p:cNvSpPr>
            <a:spLocks noGrp="1"/>
          </p:cNvSpPr>
          <p:nvPr>
            <p:ph type="sldNum" sz="quarter" idx="12"/>
          </p:nvPr>
        </p:nvSpPr>
        <p:spPr/>
        <p:txBody>
          <a:bodyPr/>
          <a:lstStyle/>
          <a:p>
            <a:fld id="{32F431CA-FBD0-5E40-A5C5-3DF3E0AA5BCC}" type="slidenum">
              <a:rPr lang="en-US"/>
              <a:pPr/>
              <a:t>25</a:t>
            </a:fld>
            <a:endParaRPr lang="en-US"/>
          </a:p>
        </p:txBody>
      </p:sp>
      <p:sp>
        <p:nvSpPr>
          <p:cNvPr id="62471" name="Text Box 7"/>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62472" name="AutoShape 8"/>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62477" name="Group 13"/>
          <p:cNvGrpSpPr>
            <a:grpSpLocks/>
          </p:cNvGrpSpPr>
          <p:nvPr/>
        </p:nvGrpSpPr>
        <p:grpSpPr bwMode="auto">
          <a:xfrm>
            <a:off x="152400" y="152403"/>
            <a:ext cx="6477000" cy="461963"/>
            <a:chOff x="96" y="96"/>
            <a:chExt cx="4080" cy="291"/>
          </a:xfrm>
        </p:grpSpPr>
        <p:sp>
          <p:nvSpPr>
            <p:cNvPr id="62478" name="Text Box 14"/>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62479" name="AutoShape 15"/>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62495" name="Picture 31"/>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62496" name="Picture 32"/>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grpSp>
        <p:nvGrpSpPr>
          <p:cNvPr id="4" name="Group 3"/>
          <p:cNvGrpSpPr/>
          <p:nvPr/>
        </p:nvGrpSpPr>
        <p:grpSpPr>
          <a:xfrm>
            <a:off x="76200" y="762000"/>
            <a:ext cx="6696675" cy="2286000"/>
            <a:chOff x="152400" y="4876800"/>
            <a:chExt cx="6696675" cy="2286000"/>
          </a:xfrm>
        </p:grpSpPr>
        <p:sp>
          <p:nvSpPr>
            <p:cNvPr id="23" name="Rectangle 18"/>
            <p:cNvSpPr>
              <a:spLocks noChangeArrowheads="1"/>
            </p:cNvSpPr>
            <p:nvPr/>
          </p:nvSpPr>
          <p:spPr bwMode="auto">
            <a:xfrm>
              <a:off x="152400" y="6400800"/>
              <a:ext cx="6629400" cy="762000"/>
            </a:xfrm>
            <a:prstGeom prst="rect">
              <a:avLst/>
            </a:prstGeom>
            <a:solidFill>
              <a:schemeClr val="hlink">
                <a:alpha val="50000"/>
              </a:schemeClr>
            </a:solidFill>
            <a:ln w="9525">
              <a:solidFill>
                <a:schemeClr val="accent2"/>
              </a:solidFill>
              <a:miter lim="800000"/>
              <a:headEnd/>
              <a:tailEnd/>
            </a:ln>
            <a:effectLst/>
          </p:spPr>
          <p:txBody>
            <a:bodyPr wrap="none" anchor="ctr">
              <a:prstTxWarp prst="textNoShape">
                <a:avLst/>
              </a:prstTxWarp>
            </a:bodyPr>
            <a:lstStyle/>
            <a:p>
              <a:endParaRPr lang="en-US"/>
            </a:p>
          </p:txBody>
        </p:sp>
        <p:sp>
          <p:nvSpPr>
            <p:cNvPr id="19" name="Text Box 2"/>
            <p:cNvSpPr txBox="1">
              <a:spLocks noChangeArrowheads="1"/>
            </p:cNvSpPr>
            <p:nvPr/>
          </p:nvSpPr>
          <p:spPr bwMode="auto">
            <a:xfrm>
              <a:off x="304801" y="4876800"/>
              <a:ext cx="6172200" cy="58477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i="1" dirty="0" smtClean="0">
                  <a:solidFill>
                    <a:schemeClr val="accent2"/>
                  </a:solidFill>
                </a:rPr>
                <a:t>If online (like from a library database), same as above except after the Day Month and Year, write this:</a:t>
              </a:r>
            </a:p>
          </p:txBody>
        </p:sp>
        <p:sp>
          <p:nvSpPr>
            <p:cNvPr id="2" name="Rectangle 1"/>
            <p:cNvSpPr/>
            <p:nvPr/>
          </p:nvSpPr>
          <p:spPr>
            <a:xfrm>
              <a:off x="304800" y="5257803"/>
              <a:ext cx="5459297" cy="769441"/>
            </a:xfrm>
            <a:prstGeom prst="rect">
              <a:avLst/>
            </a:prstGeom>
          </p:spPr>
          <p:txBody>
            <a:bodyPr wrap="none">
              <a:spAutoFit/>
            </a:bodyPr>
            <a:lstStyle/>
            <a:p>
              <a:pPr>
                <a:spcBef>
                  <a:spcPct val="50000"/>
                </a:spcBef>
              </a:pPr>
              <a:r>
                <a:rPr lang="en-US" dirty="0" smtClean="0">
                  <a:latin typeface="Georgia" pitchFamily="-65" charset="0"/>
                </a:rPr>
                <a:t> </a:t>
              </a:r>
              <a:r>
                <a:rPr lang="en-US" dirty="0" smtClean="0">
                  <a:latin typeface="Georgia" pitchFamily="-65" charset="0"/>
                </a:rPr>
                <a:t>.</a:t>
              </a:r>
              <a:r>
                <a:rPr lang="en-US" sz="2800" dirty="0" smtClean="0">
                  <a:latin typeface="Georgia" pitchFamily="-65" charset="0"/>
                </a:rPr>
                <a:t>Web</a:t>
              </a:r>
              <a:r>
                <a:rPr lang="en-US" sz="4400" dirty="0" smtClean="0">
                  <a:latin typeface="Georgia" pitchFamily="-65" charset="0"/>
                </a:rPr>
                <a:t>.</a:t>
              </a:r>
              <a:r>
                <a:rPr lang="en-US" sz="1400" dirty="0" smtClean="0">
                  <a:latin typeface="Georgia" pitchFamily="-65" charset="0"/>
                </a:rPr>
                <a:t> </a:t>
              </a:r>
              <a:r>
                <a:rPr lang="en-US" sz="1400" dirty="0">
                  <a:latin typeface="Georgia" pitchFamily="-65" charset="0"/>
                </a:rPr>
                <a:t>___ ___ </a:t>
              </a:r>
              <a:r>
                <a:rPr lang="en-US" sz="1400" dirty="0" smtClean="0">
                  <a:latin typeface="Georgia" pitchFamily="-65" charset="0"/>
                </a:rPr>
                <a:t>___ </a:t>
              </a:r>
              <a:r>
                <a:rPr lang="en-US" sz="3600" dirty="0" smtClean="0">
                  <a:latin typeface="Georgia" pitchFamily="-65" charset="0"/>
                </a:rPr>
                <a:t>. &lt; </a:t>
              </a:r>
              <a:r>
                <a:rPr lang="en-US" sz="1400" dirty="0" smtClean="0">
                  <a:latin typeface="Georgia" pitchFamily="-65" charset="0"/>
                </a:rPr>
                <a:t>_________________</a:t>
              </a:r>
              <a:r>
                <a:rPr lang="en-US" sz="3600" dirty="0" smtClean="0">
                  <a:latin typeface="Georgia" pitchFamily="-65" charset="0"/>
                </a:rPr>
                <a:t>&gt;. </a:t>
              </a:r>
              <a:endParaRPr lang="en-US" sz="3600" dirty="0">
                <a:latin typeface="Georgia" pitchFamily="-65" charset="0"/>
              </a:endParaRPr>
            </a:p>
          </p:txBody>
        </p:sp>
        <p:sp>
          <p:nvSpPr>
            <p:cNvPr id="3" name="Rectangle 2"/>
            <p:cNvSpPr/>
            <p:nvPr/>
          </p:nvSpPr>
          <p:spPr>
            <a:xfrm>
              <a:off x="990602" y="5943602"/>
              <a:ext cx="4726549" cy="307777"/>
            </a:xfrm>
            <a:prstGeom prst="rect">
              <a:avLst/>
            </a:prstGeom>
          </p:spPr>
          <p:txBody>
            <a:bodyPr wrap="none">
              <a:spAutoFit/>
            </a:bodyPr>
            <a:lstStyle/>
            <a:p>
              <a:r>
                <a:rPr lang="en-US" sz="1400" dirty="0">
                  <a:latin typeface="Georgia" pitchFamily="-65" charset="0"/>
                </a:rPr>
                <a:t>Day </a:t>
              </a:r>
              <a:r>
                <a:rPr lang="en-US" sz="1400" dirty="0" err="1">
                  <a:latin typeface="Georgia" pitchFamily="-65" charset="0"/>
                </a:rPr>
                <a:t>Mth</a:t>
              </a:r>
              <a:r>
                <a:rPr lang="en-US" sz="1400" dirty="0">
                  <a:latin typeface="Georgia" pitchFamily="-65" charset="0"/>
                </a:rPr>
                <a:t>. </a:t>
              </a:r>
              <a:r>
                <a:rPr lang="en-US" sz="1400" dirty="0" smtClean="0">
                  <a:latin typeface="Georgia" pitchFamily="-65" charset="0"/>
                </a:rPr>
                <a:t>Year (you got the information). &lt;web address&gt;.</a:t>
              </a:r>
              <a:endParaRPr lang="en-US" sz="1400" dirty="0"/>
            </a:p>
          </p:txBody>
        </p:sp>
        <p:sp>
          <p:nvSpPr>
            <p:cNvPr id="22" name="Text Box 5"/>
            <p:cNvSpPr txBox="1">
              <a:spLocks noChangeArrowheads="1"/>
            </p:cNvSpPr>
            <p:nvPr/>
          </p:nvSpPr>
          <p:spPr bwMode="auto">
            <a:xfrm>
              <a:off x="278413" y="6424136"/>
              <a:ext cx="6570662" cy="738664"/>
            </a:xfrm>
            <a:prstGeom prst="rect">
              <a:avLst/>
            </a:prstGeom>
            <a:noFill/>
            <a:ln w="9525">
              <a:noFill/>
              <a:miter lim="800000"/>
              <a:headEnd/>
              <a:tailEnd/>
            </a:ln>
            <a:effectLst/>
          </p:spPr>
          <p:txBody>
            <a:bodyPr>
              <a:prstTxWarp prst="textNoShape">
                <a:avLst/>
              </a:prstTxWarp>
              <a:spAutoFit/>
            </a:bodyPr>
            <a:lstStyle/>
            <a:p>
              <a:r>
                <a:rPr lang="en-US" sz="1400" dirty="0">
                  <a:latin typeface="Georgia" pitchFamily="-65" charset="0"/>
                </a:rPr>
                <a:t>Example:</a:t>
              </a:r>
            </a:p>
            <a:p>
              <a:r>
                <a:rPr lang="en-US" sz="1400" dirty="0" err="1">
                  <a:latin typeface="Courier New" pitchFamily="-65" charset="0"/>
                  <a:ea typeface="Courier New" pitchFamily="-65" charset="0"/>
                  <a:cs typeface="Courier New" pitchFamily="-65" charset="0"/>
                </a:rPr>
                <a:t>Poniewozik</a:t>
              </a:r>
              <a:r>
                <a:rPr lang="en-US" sz="1400" dirty="0">
                  <a:latin typeface="Courier New" pitchFamily="-65" charset="0"/>
                  <a:ea typeface="Courier New" pitchFamily="-65" charset="0"/>
                  <a:cs typeface="Courier New" pitchFamily="-65" charset="0"/>
                </a:rPr>
                <a:t>, James. "TV Makes a Too-Close Call." </a:t>
              </a:r>
              <a:r>
                <a:rPr lang="en-US" sz="1400" i="1" dirty="0">
                  <a:latin typeface="Courier New" pitchFamily="-65" charset="0"/>
                  <a:ea typeface="Courier New" pitchFamily="-65" charset="0"/>
                  <a:cs typeface="Courier New" pitchFamily="-65" charset="0"/>
                </a:rPr>
                <a:t>Time. </a:t>
              </a:r>
              <a:r>
                <a:rPr lang="en-US" sz="1400" dirty="0">
                  <a:latin typeface="Courier New" pitchFamily="-65" charset="0"/>
                  <a:ea typeface="Courier New" pitchFamily="-65" charset="0"/>
                  <a:cs typeface="Courier New" pitchFamily="-65" charset="0"/>
                </a:rPr>
                <a:t>20</a:t>
              </a:r>
            </a:p>
            <a:p>
              <a:r>
                <a:rPr lang="en-US" sz="1400" dirty="0">
                  <a:latin typeface="Courier New" pitchFamily="-65" charset="0"/>
                  <a:ea typeface="Courier New" pitchFamily="-65" charset="0"/>
                  <a:cs typeface="Courier New" pitchFamily="-65" charset="0"/>
                </a:rPr>
                <a:t>    Nov. </a:t>
              </a:r>
              <a:r>
                <a:rPr lang="en-US" sz="1400" dirty="0" smtClean="0">
                  <a:latin typeface="Courier New" pitchFamily="-65" charset="0"/>
                  <a:ea typeface="Courier New" pitchFamily="-65" charset="0"/>
                  <a:cs typeface="Courier New" pitchFamily="-65" charset="0"/>
                </a:rPr>
                <a:t>2000. Web. 16 Oct. 2012. &lt;http://time.com/1234&gt;.</a:t>
              </a:r>
              <a:endParaRPr lang="en-US" sz="1400" dirty="0">
                <a:latin typeface="Georgia" pitchFamily="-65" charset="0"/>
              </a:endParaRPr>
            </a:p>
          </p:txBody>
        </p:sp>
      </p:grpSp>
      <p:sp>
        <p:nvSpPr>
          <p:cNvPr id="21" name="Text Box 25"/>
          <p:cNvSpPr txBox="1">
            <a:spLocks noChangeArrowheads="1"/>
          </p:cNvSpPr>
          <p:nvPr/>
        </p:nvSpPr>
        <p:spPr bwMode="auto">
          <a:xfrm>
            <a:off x="152401" y="3203140"/>
            <a:ext cx="6570662" cy="84638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u="sng" dirty="0">
                <a:solidFill>
                  <a:srgbClr val="FF0000"/>
                </a:solidFill>
                <a:latin typeface="Georgia" pitchFamily="-65" charset="0"/>
              </a:rPr>
              <a:t>Internet Site</a:t>
            </a:r>
            <a:r>
              <a:rPr lang="en-US" sz="1400" dirty="0">
                <a:solidFill>
                  <a:srgbClr val="FF0000"/>
                </a:solidFill>
                <a:latin typeface="Georgia" pitchFamily="-65" charset="0"/>
              </a:rPr>
              <a:t>:</a:t>
            </a:r>
            <a:r>
              <a:rPr lang="en-US" sz="1400" dirty="0">
                <a:latin typeface="Georgia" pitchFamily="-65" charset="0"/>
              </a:rPr>
              <a:t> </a:t>
            </a:r>
            <a:r>
              <a:rPr lang="en-US" sz="1400" dirty="0" smtClean="0">
                <a:solidFill>
                  <a:srgbClr val="3366FF"/>
                </a:solidFill>
                <a:latin typeface="Georgia" pitchFamily="-65" charset="0"/>
              </a:rPr>
              <a:t>[Remember: record  </a:t>
            </a:r>
            <a:r>
              <a:rPr lang="en-US" sz="1400" dirty="0">
                <a:solidFill>
                  <a:srgbClr val="3366FF"/>
                </a:solidFill>
                <a:latin typeface="Georgia" pitchFamily="-65" charset="0"/>
              </a:rPr>
              <a:t>as much information </a:t>
            </a:r>
            <a:r>
              <a:rPr lang="en-US" sz="1400" u="dbl" dirty="0">
                <a:solidFill>
                  <a:srgbClr val="3366FF"/>
                </a:solidFill>
                <a:latin typeface="Georgia" pitchFamily="-65" charset="0"/>
              </a:rPr>
              <a:t>as is available</a:t>
            </a:r>
            <a:r>
              <a:rPr lang="en-US" sz="1400" dirty="0" smtClean="0">
                <a:solidFill>
                  <a:srgbClr val="3366FF"/>
                </a:solidFill>
                <a:latin typeface="Georgia" pitchFamily="-65" charset="0"/>
              </a:rPr>
              <a:t>! If you cannot get a part of this information because it is not on the website, leave it out.]</a:t>
            </a:r>
            <a:endParaRPr lang="en-US" sz="1400" dirty="0">
              <a:solidFill>
                <a:srgbClr val="3366FF"/>
              </a:solidFill>
              <a:latin typeface="Georgia" pitchFamily="-65" charset="0"/>
            </a:endParaRPr>
          </a:p>
          <a:p>
            <a:pPr>
              <a:spcBef>
                <a:spcPct val="50000"/>
              </a:spcBef>
            </a:pPr>
            <a:endParaRPr lang="en-US" sz="1400" dirty="0">
              <a:latin typeface="Georgia" pitchFamily="-65" charset="0"/>
            </a:endParaRPr>
          </a:p>
        </p:txBody>
      </p:sp>
      <p:sp>
        <p:nvSpPr>
          <p:cNvPr id="24" name="Text Box 3"/>
          <p:cNvSpPr txBox="1">
            <a:spLocks noChangeArrowheads="1"/>
          </p:cNvSpPr>
          <p:nvPr/>
        </p:nvSpPr>
        <p:spPr bwMode="auto">
          <a:xfrm>
            <a:off x="228600" y="3520620"/>
            <a:ext cx="6629400" cy="4708980"/>
          </a:xfrm>
          <a:prstGeom prst="rect">
            <a:avLst/>
          </a:prstGeom>
          <a:noFill/>
          <a:ln w="9525">
            <a:noFill/>
            <a:miter lim="800000"/>
            <a:headEnd/>
            <a:tailEnd/>
          </a:ln>
          <a:effectLst/>
        </p:spPr>
        <p:txBody>
          <a:bodyPr wrap="square">
            <a:prstTxWarp prst="textNoShape">
              <a:avLst/>
            </a:prstTxWarp>
            <a:spAutoFit/>
          </a:bodyPr>
          <a:lstStyle/>
          <a:p>
            <a:r>
              <a:rPr lang="en-US" sz="1400" dirty="0" smtClean="0">
                <a:latin typeface="Georgia" pitchFamily="-65" charset="0"/>
              </a:rPr>
              <a:t>___________</a:t>
            </a:r>
            <a:r>
              <a:rPr lang="en-US" sz="3600" dirty="0" smtClean="0">
                <a:latin typeface="Georgia" pitchFamily="-65" charset="0"/>
              </a:rPr>
              <a:t>,</a:t>
            </a:r>
            <a:r>
              <a:rPr lang="en-US" sz="1400" dirty="0" smtClean="0">
                <a:latin typeface="Georgia" pitchFamily="-65" charset="0"/>
              </a:rPr>
              <a:t>____________</a:t>
            </a:r>
            <a:r>
              <a:rPr lang="en-US" sz="3600" dirty="0">
                <a:latin typeface="Georgia" pitchFamily="-65" charset="0"/>
              </a:rPr>
              <a:t>.</a:t>
            </a:r>
            <a:r>
              <a:rPr lang="en-US" sz="1400" dirty="0">
                <a:latin typeface="Georgia" pitchFamily="-65" charset="0"/>
              </a:rPr>
              <a:t> </a:t>
            </a:r>
            <a:r>
              <a:rPr lang="en-US" sz="3600" dirty="0" smtClean="0">
                <a:latin typeface="Georgia" pitchFamily="-65" charset="0"/>
              </a:rPr>
              <a:t>“</a:t>
            </a:r>
            <a:r>
              <a:rPr lang="en-US" sz="1400" dirty="0" smtClean="0">
                <a:latin typeface="Georgia" pitchFamily="-65" charset="0"/>
              </a:rPr>
              <a:t>___________</a:t>
            </a:r>
            <a:r>
              <a:rPr lang="en-US" sz="3600" dirty="0" smtClean="0">
                <a:latin typeface="Georgia" pitchFamily="-65" charset="0"/>
              </a:rPr>
              <a:t>.”</a:t>
            </a:r>
            <a:r>
              <a:rPr lang="en-US" sz="1400" dirty="0" smtClean="0">
                <a:latin typeface="Georgia" pitchFamily="-65" charset="0"/>
              </a:rPr>
              <a:t>_____________</a:t>
            </a:r>
            <a:r>
              <a:rPr lang="en-US" sz="3600" dirty="0">
                <a:latin typeface="Georgia" pitchFamily="-65" charset="0"/>
              </a:rPr>
              <a:t>.</a:t>
            </a:r>
          </a:p>
          <a:p>
            <a:r>
              <a:rPr lang="en-US" sz="1400" dirty="0">
                <a:latin typeface="Georgia" pitchFamily="-65" charset="0"/>
              </a:rPr>
              <a:t>Author’s last name,	 first name. </a:t>
            </a:r>
            <a:r>
              <a:rPr lang="en-US" sz="1400" dirty="0" smtClean="0">
                <a:latin typeface="Georgia" pitchFamily="-65" charset="0"/>
              </a:rPr>
              <a:t>      “Article Title.”     </a:t>
            </a:r>
            <a:r>
              <a:rPr lang="en-US" sz="1400" i="1" dirty="0" smtClean="0">
                <a:latin typeface="Georgia" pitchFamily="-65" charset="0"/>
              </a:rPr>
              <a:t>Web Page Title (in italics)</a:t>
            </a:r>
            <a:endParaRPr lang="en-US" sz="1400" i="1" dirty="0">
              <a:latin typeface="Georgia" pitchFamily="-65" charset="0"/>
            </a:endParaRPr>
          </a:p>
          <a:p>
            <a:endParaRPr lang="en-US" sz="1400" dirty="0">
              <a:latin typeface="Georgia" pitchFamily="-65" charset="0"/>
            </a:endParaRPr>
          </a:p>
          <a:p>
            <a:r>
              <a:rPr lang="en-US" sz="1400" dirty="0" smtClean="0">
                <a:latin typeface="Georgia" pitchFamily="-65" charset="0"/>
              </a:rPr>
              <a:t>___________</a:t>
            </a:r>
            <a:r>
              <a:rPr lang="en-US" sz="5400" dirty="0" smtClean="0">
                <a:latin typeface="Georgia" pitchFamily="-65" charset="0"/>
              </a:rPr>
              <a:t>,</a:t>
            </a:r>
            <a:r>
              <a:rPr lang="en-US" sz="1400" dirty="0" smtClean="0">
                <a:latin typeface="Georgia" pitchFamily="-65" charset="0"/>
              </a:rPr>
              <a:t>__ __ __</a:t>
            </a:r>
            <a:r>
              <a:rPr lang="en-US" sz="5400" dirty="0" smtClean="0">
                <a:latin typeface="Georgia" pitchFamily="-65" charset="0"/>
              </a:rPr>
              <a:t>.</a:t>
            </a:r>
            <a:r>
              <a:rPr lang="en-US" dirty="0" smtClean="0">
                <a:latin typeface="Georgia" pitchFamily="-65" charset="0"/>
              </a:rPr>
              <a:t>Web</a:t>
            </a:r>
            <a:r>
              <a:rPr lang="en-US" sz="1400" dirty="0" smtClean="0">
                <a:latin typeface="Georgia" pitchFamily="-65" charset="0"/>
              </a:rPr>
              <a:t> </a:t>
            </a:r>
            <a:r>
              <a:rPr lang="en-US" sz="3600" dirty="0">
                <a:latin typeface="Georgia" pitchFamily="-65" charset="0"/>
              </a:rPr>
              <a:t>.</a:t>
            </a:r>
            <a:r>
              <a:rPr lang="en-US" sz="3600" dirty="0" smtClean="0">
                <a:latin typeface="Georgia" pitchFamily="-65" charset="0"/>
              </a:rPr>
              <a:t> </a:t>
            </a:r>
            <a:r>
              <a:rPr lang="en-US" sz="1400" dirty="0" smtClean="0">
                <a:latin typeface="Georgia" pitchFamily="-65" charset="0"/>
              </a:rPr>
              <a:t>___ ___ ___</a:t>
            </a:r>
            <a:r>
              <a:rPr lang="en-US" sz="3600" dirty="0" smtClean="0">
                <a:latin typeface="Georgia" pitchFamily="-65" charset="0"/>
              </a:rPr>
              <a:t>. &lt; </a:t>
            </a:r>
            <a:r>
              <a:rPr lang="en-US" sz="1400" dirty="0" smtClean="0">
                <a:latin typeface="Georgia" pitchFamily="-65" charset="0"/>
              </a:rPr>
              <a:t>________</a:t>
            </a:r>
            <a:r>
              <a:rPr lang="en-US" sz="3600" dirty="0" smtClean="0">
                <a:latin typeface="Georgia" pitchFamily="-65" charset="0"/>
              </a:rPr>
              <a:t>&gt;.</a:t>
            </a:r>
            <a:r>
              <a:rPr lang="en-US" sz="2000" dirty="0" smtClean="0">
                <a:solidFill>
                  <a:srgbClr val="B3B3B3"/>
                </a:solidFill>
                <a:latin typeface="Georgia" pitchFamily="-65" charset="0"/>
              </a:rPr>
              <a:t> </a:t>
            </a:r>
            <a:endParaRPr lang="en-US" sz="1400" dirty="0">
              <a:latin typeface="Georgia" pitchFamily="-65" charset="0"/>
            </a:endParaRPr>
          </a:p>
          <a:p>
            <a:r>
              <a:rPr lang="en-US" sz="1400" dirty="0" smtClean="0">
                <a:latin typeface="Georgia" pitchFamily="-65" charset="0"/>
              </a:rPr>
              <a:t>Sponsoring        Day </a:t>
            </a:r>
            <a:r>
              <a:rPr lang="en-US" sz="1400" dirty="0" err="1" smtClean="0">
                <a:latin typeface="Georgia" pitchFamily="-65" charset="0"/>
              </a:rPr>
              <a:t>Mth</a:t>
            </a:r>
            <a:r>
              <a:rPr lang="en-US" sz="1400" dirty="0" smtClean="0">
                <a:latin typeface="Georgia" pitchFamily="-65" charset="0"/>
              </a:rPr>
              <a:t>. Year    Web.       Day </a:t>
            </a:r>
            <a:r>
              <a:rPr lang="en-US" sz="1400" dirty="0" err="1" smtClean="0">
                <a:latin typeface="Georgia" pitchFamily="-65" charset="0"/>
              </a:rPr>
              <a:t>Mth</a:t>
            </a:r>
            <a:r>
              <a:rPr lang="en-US" sz="1400" dirty="0" smtClean="0">
                <a:latin typeface="Georgia" pitchFamily="-65" charset="0"/>
              </a:rPr>
              <a:t>. Year          &lt;Web address&gt;.</a:t>
            </a:r>
            <a:endParaRPr lang="en-US" sz="1400" dirty="0">
              <a:latin typeface="Georgia" pitchFamily="-65" charset="0"/>
            </a:endParaRPr>
          </a:p>
          <a:p>
            <a:r>
              <a:rPr lang="en-US" sz="1400" dirty="0" smtClean="0">
                <a:latin typeface="Georgia" pitchFamily="-65" charset="0"/>
              </a:rPr>
              <a:t>Company,	          of the article.                     you went online.	</a:t>
            </a:r>
            <a:endParaRPr lang="en-US" sz="1400" dirty="0">
              <a:latin typeface="Georgia" pitchFamily="-65" charset="0"/>
            </a:endParaRPr>
          </a:p>
          <a:p>
            <a:endParaRPr lang="en-US" sz="1400" dirty="0" smtClean="0">
              <a:latin typeface="Georgia" pitchFamily="-65" charset="0"/>
            </a:endParaRPr>
          </a:p>
          <a:p>
            <a:r>
              <a:rPr lang="en-US" sz="1400" dirty="0" smtClean="0">
                <a:latin typeface="Georgia" pitchFamily="-65" charset="0"/>
              </a:rPr>
              <a:t>Example</a:t>
            </a:r>
            <a:r>
              <a:rPr lang="en-US" sz="1400" dirty="0">
                <a:latin typeface="Georgia" pitchFamily="-65" charset="0"/>
              </a:rPr>
              <a:t>:</a:t>
            </a:r>
          </a:p>
          <a:p>
            <a:pPr indent="-731520"/>
            <a:r>
              <a:rPr lang="en-US" sz="1400" dirty="0" smtClean="0">
                <a:latin typeface="Courier New" pitchFamily="-65" charset="0"/>
                <a:ea typeface="Courier New" pitchFamily="-65" charset="0"/>
                <a:cs typeface="Courier New" pitchFamily="-65" charset="0"/>
              </a:rPr>
              <a:t>Wolford, Ron. “Worm Facts.” </a:t>
            </a:r>
            <a:r>
              <a:rPr lang="en-US" sz="1400" i="1" dirty="0" smtClean="0">
                <a:latin typeface="Courier New" pitchFamily="-65" charset="0"/>
                <a:ea typeface="Courier New" pitchFamily="-65" charset="0"/>
                <a:cs typeface="Courier New" pitchFamily="-65" charset="0"/>
              </a:rPr>
              <a:t>Worm Facts</a:t>
            </a:r>
            <a:r>
              <a:rPr lang="en-US" sz="1400" dirty="0" smtClean="0">
                <a:latin typeface="Courier New" pitchFamily="-65" charset="0"/>
                <a:ea typeface="Courier New" pitchFamily="-65" charset="0"/>
                <a:cs typeface="Courier New" pitchFamily="-65" charset="0"/>
              </a:rPr>
              <a:t>. Urban Process </a:t>
            </a:r>
          </a:p>
          <a:p>
            <a:pPr indent="-731520"/>
            <a:r>
              <a:rPr lang="en-US" sz="1400" dirty="0">
                <a:latin typeface="Courier New" pitchFamily="-65" charset="0"/>
                <a:ea typeface="Courier New" pitchFamily="-65" charset="0"/>
                <a:cs typeface="Courier New" pitchFamily="-65" charset="0"/>
              </a:rPr>
              <a:t> </a:t>
            </a:r>
            <a:r>
              <a:rPr lang="en-US" sz="1400" dirty="0" smtClean="0">
                <a:latin typeface="Courier New" pitchFamily="-65" charset="0"/>
                <a:ea typeface="Courier New" pitchFamily="-65" charset="0"/>
                <a:cs typeface="Courier New" pitchFamily="-65" charset="0"/>
              </a:rPr>
              <a:t>   Resource Network, 10 Jan. 2012. Web. 16 Oct. 2012.</a:t>
            </a:r>
            <a:br>
              <a:rPr lang="en-US" sz="1400" dirty="0" smtClean="0">
                <a:latin typeface="Courier New" pitchFamily="-65" charset="0"/>
                <a:ea typeface="Courier New" pitchFamily="-65" charset="0"/>
                <a:cs typeface="Courier New" pitchFamily="-65" charset="0"/>
              </a:rPr>
            </a:br>
            <a:r>
              <a:rPr lang="en-US" sz="1400" dirty="0" smtClean="0">
                <a:latin typeface="Courier New" pitchFamily="-65" charset="0"/>
                <a:ea typeface="Courier New" pitchFamily="-65" charset="0"/>
                <a:cs typeface="Courier New" pitchFamily="-65" charset="0"/>
              </a:rPr>
              <a:t>    &lt;http://</a:t>
            </a:r>
            <a:r>
              <a:rPr lang="en-US" sz="1400" dirty="0" smtClean="0">
                <a:latin typeface="Courier New"/>
                <a:ea typeface="Courier New" pitchFamily="-65" charset="0"/>
                <a:cs typeface="Courier New"/>
              </a:rPr>
              <a:t>www.</a:t>
            </a:r>
            <a:r>
              <a:rPr lang="en-US" sz="1400" dirty="0">
                <a:latin typeface="Courier New"/>
                <a:cs typeface="Courier New"/>
              </a:rPr>
              <a:t> </a:t>
            </a:r>
            <a:r>
              <a:rPr lang="en-US" sz="1400" dirty="0" err="1">
                <a:latin typeface="Courier New"/>
                <a:cs typeface="Courier New"/>
              </a:rPr>
              <a:t>rbanext.illinois.edu</a:t>
            </a:r>
            <a:r>
              <a:rPr lang="en-US" sz="1400" dirty="0">
                <a:latin typeface="Courier New"/>
                <a:cs typeface="Courier New"/>
              </a:rPr>
              <a:t>/</a:t>
            </a:r>
            <a:r>
              <a:rPr lang="en-US" sz="1400" dirty="0" smtClean="0">
                <a:latin typeface="Courier New"/>
                <a:cs typeface="Courier New"/>
              </a:rPr>
              <a:t>worms/facts&gt;</a:t>
            </a:r>
          </a:p>
          <a:p>
            <a:endParaRPr lang="en-US" sz="1400" dirty="0" smtClean="0">
              <a:latin typeface="Georgia" pitchFamily="-65" charset="0"/>
            </a:endParaRPr>
          </a:p>
          <a:p>
            <a:r>
              <a:rPr lang="en-US" sz="1400" dirty="0" smtClean="0">
                <a:latin typeface="Georgia" pitchFamily="-65" charset="0"/>
              </a:rPr>
              <a:t>An example with an unknown author:</a:t>
            </a:r>
            <a:endParaRPr lang="en-US" sz="1400" dirty="0">
              <a:latin typeface="Georgia" pitchFamily="-65" charset="0"/>
            </a:endParaRPr>
          </a:p>
          <a:p>
            <a:pPr indent="-731520"/>
            <a:r>
              <a:rPr lang="en-US" sz="1400" dirty="0" smtClean="0">
                <a:latin typeface="Courier New" pitchFamily="-65" charset="0"/>
                <a:ea typeface="Courier New" pitchFamily="-65" charset="0"/>
                <a:cs typeface="Courier New" pitchFamily="-65" charset="0"/>
              </a:rPr>
              <a:t>“</a:t>
            </a:r>
            <a:r>
              <a:rPr lang="en-US" sz="1400" dirty="0">
                <a:latin typeface="Courier New" pitchFamily="-65" charset="0"/>
                <a:ea typeface="Courier New" pitchFamily="-65" charset="0"/>
                <a:cs typeface="Courier New" pitchFamily="-65" charset="0"/>
              </a:rPr>
              <a:t>Worm Facts.” </a:t>
            </a:r>
            <a:r>
              <a:rPr lang="en-US" sz="1400" i="1" dirty="0">
                <a:latin typeface="Courier New" pitchFamily="-65" charset="0"/>
                <a:ea typeface="Courier New" pitchFamily="-65" charset="0"/>
                <a:cs typeface="Courier New" pitchFamily="-65" charset="0"/>
              </a:rPr>
              <a:t>Worm Facts</a:t>
            </a:r>
            <a:r>
              <a:rPr lang="en-US" sz="1400" dirty="0">
                <a:latin typeface="Courier New" pitchFamily="-65" charset="0"/>
                <a:ea typeface="Courier New" pitchFamily="-65" charset="0"/>
                <a:cs typeface="Courier New" pitchFamily="-65" charset="0"/>
              </a:rPr>
              <a:t>. Urban Process </a:t>
            </a:r>
          </a:p>
          <a:p>
            <a:pPr indent="-731520"/>
            <a:r>
              <a:rPr lang="en-US" sz="1400" dirty="0">
                <a:latin typeface="Courier New" pitchFamily="-65" charset="0"/>
                <a:ea typeface="Courier New" pitchFamily="-65" charset="0"/>
                <a:cs typeface="Courier New" pitchFamily="-65" charset="0"/>
              </a:rPr>
              <a:t>    Resource Network, 10 Jan. 2012. Web. 16 Oct. 2012.</a:t>
            </a:r>
            <a:br>
              <a:rPr lang="en-US" sz="1400" dirty="0">
                <a:latin typeface="Courier New" pitchFamily="-65" charset="0"/>
                <a:ea typeface="Courier New" pitchFamily="-65" charset="0"/>
                <a:cs typeface="Courier New" pitchFamily="-65" charset="0"/>
              </a:rPr>
            </a:br>
            <a:r>
              <a:rPr lang="en-US" sz="1400" dirty="0">
                <a:latin typeface="Courier New" pitchFamily="-65" charset="0"/>
                <a:ea typeface="Courier New" pitchFamily="-65" charset="0"/>
                <a:cs typeface="Courier New" pitchFamily="-65" charset="0"/>
              </a:rPr>
              <a:t>    &lt;http://</a:t>
            </a:r>
            <a:r>
              <a:rPr lang="en-US" sz="1400" dirty="0">
                <a:latin typeface="Courier New"/>
                <a:ea typeface="Courier New" pitchFamily="-65" charset="0"/>
                <a:cs typeface="Courier New"/>
              </a:rPr>
              <a:t>www.</a:t>
            </a:r>
            <a:r>
              <a:rPr lang="en-US" sz="1400" dirty="0">
                <a:latin typeface="Courier New"/>
                <a:cs typeface="Courier New"/>
              </a:rPr>
              <a:t> </a:t>
            </a:r>
            <a:r>
              <a:rPr lang="en-US" sz="1400" dirty="0" err="1">
                <a:latin typeface="Courier New"/>
                <a:cs typeface="Courier New"/>
              </a:rPr>
              <a:t>rbanext.illinois.edu</a:t>
            </a:r>
            <a:r>
              <a:rPr lang="en-US" sz="1400" dirty="0">
                <a:latin typeface="Courier New"/>
                <a:cs typeface="Courier New"/>
              </a:rPr>
              <a:t>/worms/facts&gt;</a:t>
            </a:r>
            <a:endParaRPr lang="en-US" sz="1400" dirty="0">
              <a:latin typeface="Courier New"/>
              <a:ea typeface="Courier New" pitchFamily="-65" charset="0"/>
              <a:cs typeface="Courier New"/>
            </a:endParaRPr>
          </a:p>
          <a:p>
            <a:pPr indent="-731520"/>
            <a:endParaRPr lang="en-US" sz="1400" dirty="0" smtClean="0">
              <a:latin typeface="Courier New"/>
              <a:ea typeface="Courier New" pitchFamily="-65" charset="0"/>
              <a:cs typeface="Courier New"/>
            </a:endParaRPr>
          </a:p>
        </p:txBody>
      </p:sp>
    </p:spTree>
    <p:extLst>
      <p:ext uri="{BB962C8B-B14F-4D97-AF65-F5344CB8AC3E}">
        <p14:creationId xmlns:p14="http://schemas.microsoft.com/office/powerpoint/2010/main" val="10821847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fld id="{32F431CA-FBD0-5E40-A5C5-3DF3E0AA5BCC}" type="slidenum">
              <a:rPr lang="en-US"/>
              <a:pPr/>
              <a:t>26</a:t>
            </a:fld>
            <a:endParaRPr lang="en-US"/>
          </a:p>
        </p:txBody>
      </p:sp>
      <p:sp>
        <p:nvSpPr>
          <p:cNvPr id="62471" name="Text Box 7"/>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62472" name="AutoShape 8"/>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62477" name="Group 13"/>
          <p:cNvGrpSpPr>
            <a:grpSpLocks/>
          </p:cNvGrpSpPr>
          <p:nvPr/>
        </p:nvGrpSpPr>
        <p:grpSpPr bwMode="auto">
          <a:xfrm>
            <a:off x="152400" y="152403"/>
            <a:ext cx="6477000" cy="461963"/>
            <a:chOff x="96" y="96"/>
            <a:chExt cx="4080" cy="291"/>
          </a:xfrm>
        </p:grpSpPr>
        <p:sp>
          <p:nvSpPr>
            <p:cNvPr id="62478" name="Text Box 14"/>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62479" name="AutoShape 15"/>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62495" name="Picture 31"/>
          <p:cNvPicPr>
            <a:picLocks noChangeAspect="1" noChangeArrowheads="1"/>
          </p:cNvPicPr>
          <p:nvPr/>
        </p:nvPicPr>
        <p:blipFill>
          <a:blip r:embed="rId3"/>
          <a:srcRect/>
          <a:stretch>
            <a:fillRect/>
          </a:stretch>
        </p:blipFill>
        <p:spPr bwMode="auto">
          <a:xfrm>
            <a:off x="6172200" y="3179"/>
            <a:ext cx="609600" cy="454025"/>
          </a:xfrm>
          <a:prstGeom prst="rect">
            <a:avLst/>
          </a:prstGeom>
          <a:noFill/>
          <a:ln w="9525">
            <a:noFill/>
            <a:miter lim="800000"/>
            <a:headEnd/>
            <a:tailEnd/>
          </a:ln>
          <a:effectLst/>
        </p:spPr>
      </p:pic>
      <p:pic>
        <p:nvPicPr>
          <p:cNvPr id="62496" name="Picture 32"/>
          <p:cNvPicPr>
            <a:picLocks noChangeAspect="1" noChangeArrowheads="1"/>
          </p:cNvPicPr>
          <p:nvPr/>
        </p:nvPicPr>
        <p:blipFill>
          <a:blip r:embed="rId4"/>
          <a:srcRect/>
          <a:stretch>
            <a:fillRect/>
          </a:stretch>
        </p:blipFill>
        <p:spPr bwMode="auto">
          <a:xfrm flipV="1">
            <a:off x="6553200" y="8839203"/>
            <a:ext cx="228600" cy="173039"/>
          </a:xfrm>
          <a:prstGeom prst="rect">
            <a:avLst/>
          </a:prstGeom>
          <a:noFill/>
          <a:ln w="9525">
            <a:noFill/>
            <a:miter lim="800000"/>
            <a:headEnd/>
            <a:tailEnd/>
          </a:ln>
          <a:effectLst/>
        </p:spPr>
      </p:pic>
      <p:sp>
        <p:nvSpPr>
          <p:cNvPr id="2" name="Rectangle 1"/>
          <p:cNvSpPr/>
          <p:nvPr/>
        </p:nvSpPr>
        <p:spPr>
          <a:xfrm>
            <a:off x="381001" y="533400"/>
            <a:ext cx="6019800" cy="338554"/>
          </a:xfrm>
          <a:prstGeom prst="rect">
            <a:avLst/>
          </a:prstGeom>
        </p:spPr>
        <p:txBody>
          <a:bodyPr wrap="square">
            <a:spAutoFit/>
          </a:bodyPr>
          <a:lstStyle/>
          <a:p>
            <a:pPr algn="ctr">
              <a:spcBef>
                <a:spcPct val="50000"/>
              </a:spcBef>
            </a:pPr>
            <a:r>
              <a:rPr lang="en-US" sz="1600" dirty="0" smtClean="0">
                <a:solidFill>
                  <a:schemeClr val="accent2"/>
                </a:solidFill>
              </a:rPr>
              <a:t>Works Cited Form (for more explanations, see pages 22-</a:t>
            </a:r>
            <a:r>
              <a:rPr lang="en-US" sz="1600" dirty="0" smtClean="0">
                <a:solidFill>
                  <a:schemeClr val="accent2"/>
                </a:solidFill>
              </a:rPr>
              <a:t>25)</a:t>
            </a:r>
            <a:endParaRPr lang="en-US" sz="1600" dirty="0">
              <a:solidFill>
                <a:srgbClr val="000000"/>
              </a:solidFill>
            </a:endParaRPr>
          </a:p>
        </p:txBody>
      </p:sp>
      <p:sp>
        <p:nvSpPr>
          <p:cNvPr id="3" name="TextBox 2"/>
          <p:cNvSpPr txBox="1"/>
          <p:nvPr/>
        </p:nvSpPr>
        <p:spPr>
          <a:xfrm>
            <a:off x="33572" y="838201"/>
            <a:ext cx="6629401" cy="8217635"/>
          </a:xfrm>
          <a:prstGeom prst="rect">
            <a:avLst/>
          </a:prstGeom>
          <a:noFill/>
        </p:spPr>
        <p:txBody>
          <a:bodyPr wrap="square" rtlCol="0">
            <a:spAutoFit/>
          </a:bodyPr>
          <a:lstStyle/>
          <a:p>
            <a:r>
              <a:rPr lang="en-US" sz="1200" u="sng" dirty="0" smtClean="0">
                <a:solidFill>
                  <a:srgbClr val="3366FF"/>
                </a:solidFill>
              </a:rPr>
              <a:t>Books with 1 author:</a:t>
            </a:r>
          </a:p>
          <a:p>
            <a:r>
              <a:rPr lang="en-US" sz="1200" dirty="0" smtClean="0"/>
              <a:t>Author’s last name, first name. </a:t>
            </a:r>
            <a:r>
              <a:rPr lang="en-US" sz="1200" i="1" dirty="0" smtClean="0"/>
              <a:t>Book Title (italics)</a:t>
            </a:r>
            <a:r>
              <a:rPr lang="en-US" sz="1200" dirty="0" smtClean="0"/>
              <a:t>. City of Publication: Publisher, Year of</a:t>
            </a:r>
            <a:br>
              <a:rPr lang="en-US" sz="1200" dirty="0" smtClean="0"/>
            </a:br>
            <a:r>
              <a:rPr lang="en-US" sz="1200" dirty="0" smtClean="0"/>
              <a:t>     Publication, Print (or Web).</a:t>
            </a:r>
          </a:p>
          <a:p>
            <a:r>
              <a:rPr lang="en-US" sz="1200" u="sng" dirty="0" smtClean="0">
                <a:solidFill>
                  <a:srgbClr val="3366FF"/>
                </a:solidFill>
              </a:rPr>
              <a:t>Books with 2 authors:</a:t>
            </a:r>
          </a:p>
          <a:p>
            <a:r>
              <a:rPr lang="en-US" sz="1200" dirty="0" smtClean="0"/>
              <a:t>Author’s last name, first name and 2</a:t>
            </a:r>
            <a:r>
              <a:rPr lang="en-US" sz="1200" baseline="30000" dirty="0" smtClean="0"/>
              <a:t>nd</a:t>
            </a:r>
            <a:r>
              <a:rPr lang="en-US" sz="1200" dirty="0" smtClean="0"/>
              <a:t> author’s first and last name. (the </a:t>
            </a:r>
            <a:r>
              <a:rPr lang="en-US" sz="1200" dirty="0"/>
              <a:t>rest of the information is the same as above</a:t>
            </a:r>
            <a:r>
              <a:rPr lang="en-US" sz="1200" dirty="0" smtClean="0"/>
              <a:t>, ”books </a:t>
            </a:r>
            <a:r>
              <a:rPr lang="en-US" sz="1200" dirty="0"/>
              <a:t>with one </a:t>
            </a:r>
            <a:r>
              <a:rPr lang="en-US" sz="1200" dirty="0" smtClean="0"/>
              <a:t>author”)</a:t>
            </a:r>
            <a:endParaRPr lang="en-US" sz="1200" dirty="0" smtClean="0"/>
          </a:p>
          <a:p>
            <a:r>
              <a:rPr lang="en-US" sz="1200" u="sng" dirty="0" smtClean="0">
                <a:solidFill>
                  <a:srgbClr val="3366FF"/>
                </a:solidFill>
              </a:rPr>
              <a:t>Books with more than 2 authors:</a:t>
            </a:r>
          </a:p>
          <a:p>
            <a:r>
              <a:rPr lang="en-US" sz="1200" dirty="0" smtClean="0"/>
              <a:t>Author’s last name, first name, </a:t>
            </a:r>
            <a:r>
              <a:rPr lang="en-US" sz="1200" dirty="0" err="1" smtClean="0"/>
              <a:t>et.al</a:t>
            </a:r>
            <a:r>
              <a:rPr lang="en-US" sz="1200" dirty="0" smtClean="0"/>
              <a:t>. (the rest of the information is the same as above, </a:t>
            </a:r>
            <a:r>
              <a:rPr lang="en-US" sz="1200" dirty="0" smtClean="0"/>
              <a:t>“books </a:t>
            </a:r>
            <a:r>
              <a:rPr lang="en-US" sz="1200" dirty="0" smtClean="0"/>
              <a:t>with one </a:t>
            </a:r>
            <a:r>
              <a:rPr lang="en-US" sz="1200" dirty="0" smtClean="0"/>
              <a:t>author”)</a:t>
            </a:r>
            <a:endParaRPr lang="en-US" sz="1200" dirty="0" smtClean="0"/>
          </a:p>
          <a:p>
            <a:endParaRPr lang="en-US" sz="1200" dirty="0"/>
          </a:p>
          <a:p>
            <a:endParaRPr lang="en-US" sz="1200" dirty="0" smtClean="0"/>
          </a:p>
          <a:p>
            <a:endParaRPr lang="en-US" sz="1200" dirty="0" smtClean="0"/>
          </a:p>
          <a:p>
            <a:r>
              <a:rPr lang="en-US" sz="1200" u="sng" dirty="0" smtClean="0">
                <a:solidFill>
                  <a:srgbClr val="3366FF"/>
                </a:solidFill>
              </a:rPr>
              <a:t>Encyclopedia (Book):</a:t>
            </a:r>
          </a:p>
          <a:p>
            <a:r>
              <a:rPr lang="en-US" sz="1200" dirty="0" smtClean="0"/>
              <a:t>Author’s last name, first name. “Article Title.” </a:t>
            </a:r>
            <a:r>
              <a:rPr lang="en-US" sz="1200" i="1" dirty="0" smtClean="0"/>
              <a:t>Name of Encyclopedia (italics</a:t>
            </a:r>
            <a:r>
              <a:rPr lang="en-US" sz="1200" dirty="0" smtClean="0"/>
              <a:t>). City of Publication: Publisher, Year of Edition. Page Numbers. Print.</a:t>
            </a:r>
          </a:p>
          <a:p>
            <a:endParaRPr lang="en-US" sz="1200" dirty="0" smtClean="0"/>
          </a:p>
          <a:p>
            <a:endParaRPr lang="en-US" sz="1200" dirty="0" smtClean="0"/>
          </a:p>
          <a:p>
            <a:endParaRPr lang="en-US" sz="1200" u="sng" dirty="0" smtClean="0">
              <a:solidFill>
                <a:srgbClr val="3366FF"/>
              </a:solidFill>
            </a:endParaRPr>
          </a:p>
          <a:p>
            <a:r>
              <a:rPr lang="en-US" sz="1200" u="sng" dirty="0" smtClean="0">
                <a:solidFill>
                  <a:srgbClr val="3366FF"/>
                </a:solidFill>
              </a:rPr>
              <a:t>Electronic Database (i.e. </a:t>
            </a:r>
            <a:r>
              <a:rPr lang="en-US" sz="1200" u="sng" dirty="0" err="1" smtClean="0">
                <a:solidFill>
                  <a:srgbClr val="3366FF"/>
                </a:solidFill>
              </a:rPr>
              <a:t>worldbookonline</a:t>
            </a:r>
            <a:r>
              <a:rPr lang="en-US" sz="1200" u="sng" dirty="0" smtClean="0">
                <a:solidFill>
                  <a:srgbClr val="3366FF"/>
                </a:solidFill>
              </a:rPr>
              <a:t>, facts4me, </a:t>
            </a:r>
            <a:r>
              <a:rPr lang="en-US" sz="1200" u="sng" dirty="0" err="1" smtClean="0">
                <a:solidFill>
                  <a:srgbClr val="3366FF"/>
                </a:solidFill>
              </a:rPr>
              <a:t>culturegrams</a:t>
            </a:r>
            <a:r>
              <a:rPr lang="en-US" sz="1200" u="sng" dirty="0" smtClean="0">
                <a:solidFill>
                  <a:srgbClr val="3366FF"/>
                </a:solidFill>
              </a:rPr>
              <a:t>):</a:t>
            </a:r>
          </a:p>
          <a:p>
            <a:r>
              <a:rPr lang="en-US" sz="1200" dirty="0"/>
              <a:t>Author’s last name, first name. “Article Title.” </a:t>
            </a:r>
            <a:r>
              <a:rPr lang="en-US" sz="1200" i="1" dirty="0"/>
              <a:t>Name of </a:t>
            </a:r>
            <a:r>
              <a:rPr lang="en-US" sz="1200" i="1" dirty="0" smtClean="0"/>
              <a:t>Database </a:t>
            </a:r>
            <a:r>
              <a:rPr lang="en-US" sz="1200" i="1" dirty="0"/>
              <a:t>(italics</a:t>
            </a:r>
            <a:r>
              <a:rPr lang="en-US" sz="1200" dirty="0"/>
              <a:t>). </a:t>
            </a:r>
            <a:r>
              <a:rPr lang="en-US" sz="1200" dirty="0" smtClean="0"/>
              <a:t>Web. Day </a:t>
            </a:r>
            <a:r>
              <a:rPr lang="en-US" sz="1200" dirty="0" err="1" smtClean="0"/>
              <a:t>Mth</a:t>
            </a:r>
            <a:r>
              <a:rPr lang="en-US" sz="1200" dirty="0" smtClean="0"/>
              <a:t>. Year of article. &lt;Web address&gt;.</a:t>
            </a:r>
          </a:p>
          <a:p>
            <a:endParaRPr lang="en-US" sz="1200" dirty="0" smtClean="0"/>
          </a:p>
          <a:p>
            <a:pPr>
              <a:spcBef>
                <a:spcPct val="50000"/>
              </a:spcBef>
            </a:pPr>
            <a:endParaRPr lang="en-US" sz="1200" u="sng" dirty="0" smtClean="0">
              <a:solidFill>
                <a:srgbClr val="3366FF"/>
              </a:solidFill>
              <a:latin typeface="Georgia" pitchFamily="-65" charset="0"/>
            </a:endParaRPr>
          </a:p>
          <a:p>
            <a:pPr>
              <a:spcBef>
                <a:spcPct val="50000"/>
              </a:spcBef>
            </a:pPr>
            <a:r>
              <a:rPr lang="en-US" sz="1200" u="sng" dirty="0" smtClean="0">
                <a:solidFill>
                  <a:srgbClr val="3366FF"/>
                </a:solidFill>
                <a:latin typeface="Georgia" pitchFamily="-65" charset="0"/>
              </a:rPr>
              <a:t>Internet:</a:t>
            </a:r>
          </a:p>
          <a:p>
            <a:r>
              <a:rPr lang="en-US" sz="1200" dirty="0">
                <a:latin typeface="Georgia" pitchFamily="-65" charset="0"/>
              </a:rPr>
              <a:t>Author’s last </a:t>
            </a:r>
            <a:r>
              <a:rPr lang="en-US" sz="1200" dirty="0" smtClean="0">
                <a:latin typeface="Georgia" pitchFamily="-65" charset="0"/>
              </a:rPr>
              <a:t>name,  </a:t>
            </a:r>
            <a:r>
              <a:rPr lang="en-US" sz="1200" dirty="0">
                <a:latin typeface="Georgia" pitchFamily="-65" charset="0"/>
              </a:rPr>
              <a:t>first </a:t>
            </a:r>
            <a:r>
              <a:rPr lang="en-US" sz="1200" dirty="0" smtClean="0">
                <a:latin typeface="Georgia" pitchFamily="-65" charset="0"/>
              </a:rPr>
              <a:t>name. “</a:t>
            </a:r>
            <a:r>
              <a:rPr lang="en-US" sz="1200" dirty="0">
                <a:latin typeface="Georgia" pitchFamily="-65" charset="0"/>
              </a:rPr>
              <a:t>Article Title.” </a:t>
            </a:r>
            <a:r>
              <a:rPr lang="en-US" sz="1200" i="1" dirty="0" smtClean="0">
                <a:latin typeface="Georgia" pitchFamily="-65" charset="0"/>
              </a:rPr>
              <a:t>Web </a:t>
            </a:r>
            <a:r>
              <a:rPr lang="en-US" sz="1200" i="1" dirty="0">
                <a:latin typeface="Georgia" pitchFamily="-65" charset="0"/>
              </a:rPr>
              <a:t>Page Title (in italics</a:t>
            </a:r>
            <a:r>
              <a:rPr lang="en-US" sz="1200" i="1" dirty="0" smtClean="0">
                <a:latin typeface="Georgia" pitchFamily="-65" charset="0"/>
              </a:rPr>
              <a:t>). </a:t>
            </a:r>
            <a:r>
              <a:rPr lang="en-US" sz="1200" dirty="0" smtClean="0">
                <a:latin typeface="Georgia" pitchFamily="-65" charset="0"/>
              </a:rPr>
              <a:t>Sponsoring Company. Day </a:t>
            </a:r>
            <a:r>
              <a:rPr lang="en-US" sz="1200" dirty="0" err="1">
                <a:latin typeface="Georgia" pitchFamily="-65" charset="0"/>
              </a:rPr>
              <a:t>Mth</a:t>
            </a:r>
            <a:r>
              <a:rPr lang="en-US" sz="1200" dirty="0">
                <a:latin typeface="Georgia" pitchFamily="-65" charset="0"/>
              </a:rPr>
              <a:t>. </a:t>
            </a:r>
            <a:r>
              <a:rPr lang="en-US" sz="1200" dirty="0" smtClean="0">
                <a:latin typeface="Georgia" pitchFamily="-65" charset="0"/>
              </a:rPr>
              <a:t>Year it was last updated. Web</a:t>
            </a:r>
            <a:r>
              <a:rPr lang="en-US" sz="1200" dirty="0">
                <a:latin typeface="Georgia" pitchFamily="-65" charset="0"/>
              </a:rPr>
              <a:t>. </a:t>
            </a:r>
            <a:r>
              <a:rPr lang="en-US" sz="1200" dirty="0" smtClean="0">
                <a:latin typeface="Georgia" pitchFamily="-65" charset="0"/>
              </a:rPr>
              <a:t>Day </a:t>
            </a:r>
            <a:r>
              <a:rPr lang="en-US" sz="1200" dirty="0" err="1">
                <a:latin typeface="Georgia" pitchFamily="-65" charset="0"/>
              </a:rPr>
              <a:t>Mth</a:t>
            </a:r>
            <a:r>
              <a:rPr lang="en-US" sz="1200" dirty="0">
                <a:latin typeface="Georgia" pitchFamily="-65" charset="0"/>
              </a:rPr>
              <a:t>. Year </a:t>
            </a:r>
            <a:r>
              <a:rPr lang="en-US" sz="1200" dirty="0" smtClean="0">
                <a:latin typeface="Georgia" pitchFamily="-65" charset="0"/>
              </a:rPr>
              <a:t>you went online. &lt;</a:t>
            </a:r>
            <a:r>
              <a:rPr lang="en-US" sz="1200" dirty="0">
                <a:latin typeface="Georgia" pitchFamily="-65" charset="0"/>
              </a:rPr>
              <a:t>Web address&gt;</a:t>
            </a:r>
            <a:r>
              <a:rPr lang="en-US" sz="1200" dirty="0" smtClean="0">
                <a:latin typeface="Georgia" pitchFamily="-65" charset="0"/>
              </a:rPr>
              <a:t>.</a:t>
            </a:r>
          </a:p>
          <a:p>
            <a:endParaRPr lang="en-US" sz="1200" dirty="0" smtClean="0">
              <a:latin typeface="Georgia" pitchFamily="-65" charset="0"/>
            </a:endParaRPr>
          </a:p>
          <a:p>
            <a:endParaRPr lang="en-US" sz="1200" dirty="0">
              <a:latin typeface="Georgia" pitchFamily="-65" charset="0"/>
            </a:endParaRPr>
          </a:p>
          <a:p>
            <a:endParaRPr lang="en-US" sz="1200" dirty="0">
              <a:latin typeface="Georgia" pitchFamily="-65" charset="0"/>
            </a:endParaRPr>
          </a:p>
          <a:p>
            <a:r>
              <a:rPr lang="en-US" sz="1200" u="sng" dirty="0">
                <a:solidFill>
                  <a:srgbClr val="3366FF"/>
                </a:solidFill>
              </a:rPr>
              <a:t>Personal Interview:</a:t>
            </a:r>
          </a:p>
          <a:p>
            <a:r>
              <a:rPr lang="en-US" sz="1200" dirty="0">
                <a:latin typeface="Georgia" pitchFamily="-65" charset="0"/>
              </a:rPr>
              <a:t>Person’s last name, first name.  Personal Interview.  Day  </a:t>
            </a:r>
            <a:r>
              <a:rPr lang="en-US" sz="1200" dirty="0" err="1">
                <a:latin typeface="Georgia" pitchFamily="-65" charset="0"/>
              </a:rPr>
              <a:t>Mth</a:t>
            </a:r>
            <a:r>
              <a:rPr lang="en-US" sz="1200" dirty="0">
                <a:latin typeface="Georgia" pitchFamily="-65" charset="0"/>
              </a:rPr>
              <a:t>  Year.</a:t>
            </a:r>
          </a:p>
          <a:p>
            <a:endParaRPr lang="en-US" sz="1200" dirty="0">
              <a:latin typeface="Georgia" pitchFamily="-65" charset="0"/>
            </a:endParaRPr>
          </a:p>
          <a:p>
            <a:endParaRPr lang="en-US" sz="1200" dirty="0">
              <a:latin typeface="Georgia" pitchFamily="-65" charset="0"/>
            </a:endParaRPr>
          </a:p>
          <a:p>
            <a:r>
              <a:rPr lang="en-US" sz="1200" u="sng" dirty="0">
                <a:solidFill>
                  <a:srgbClr val="3366FF"/>
                </a:solidFill>
                <a:latin typeface="Georgia" pitchFamily="-65" charset="0"/>
              </a:rPr>
              <a:t>Magazine/Newspaper </a:t>
            </a:r>
          </a:p>
          <a:p>
            <a:pPr>
              <a:spcBef>
                <a:spcPct val="50000"/>
              </a:spcBef>
            </a:pPr>
            <a:r>
              <a:rPr lang="en-US" sz="1200" dirty="0">
                <a:latin typeface="Georgia" pitchFamily="-65" charset="0"/>
              </a:rPr>
              <a:t>Author’s last name, first name. “Title of Article.” (in quotes). </a:t>
            </a:r>
            <a:r>
              <a:rPr lang="en-US" sz="1200" i="1" dirty="0">
                <a:latin typeface="Georgia" pitchFamily="-65" charset="0"/>
              </a:rPr>
              <a:t>Mag./News. name</a:t>
            </a:r>
            <a:r>
              <a:rPr lang="en-US" sz="1200" dirty="0">
                <a:latin typeface="Georgia" pitchFamily="-65" charset="0"/>
              </a:rPr>
              <a:t> (italics). Day </a:t>
            </a:r>
            <a:r>
              <a:rPr lang="en-US" sz="1200" dirty="0" err="1">
                <a:latin typeface="Georgia" pitchFamily="-65" charset="0"/>
              </a:rPr>
              <a:t>Mth</a:t>
            </a:r>
            <a:r>
              <a:rPr lang="en-US" sz="1200" dirty="0">
                <a:latin typeface="Georgia" pitchFamily="-65" charset="0"/>
              </a:rPr>
              <a:t>. Year: page numbers. Print.</a:t>
            </a:r>
          </a:p>
          <a:p>
            <a:pPr>
              <a:spcBef>
                <a:spcPct val="50000"/>
              </a:spcBef>
            </a:pPr>
            <a:r>
              <a:rPr lang="en-US" sz="1200" dirty="0">
                <a:latin typeface="Georgia" pitchFamily="-65" charset="0"/>
              </a:rPr>
              <a:t>(Online: Instead of  ‘Print’, write Web and Day </a:t>
            </a:r>
            <a:r>
              <a:rPr lang="en-US" sz="1200" dirty="0" err="1">
                <a:latin typeface="Georgia" pitchFamily="-65" charset="0"/>
              </a:rPr>
              <a:t>Mth</a:t>
            </a:r>
            <a:r>
              <a:rPr lang="en-US" sz="1200" dirty="0">
                <a:latin typeface="Georgia" pitchFamily="-65" charset="0"/>
              </a:rPr>
              <a:t>. Year </a:t>
            </a:r>
            <a:r>
              <a:rPr lang="en-US" sz="1200" dirty="0" smtClean="0">
                <a:latin typeface="Georgia" pitchFamily="-65" charset="0"/>
              </a:rPr>
              <a:t>you </a:t>
            </a:r>
            <a:r>
              <a:rPr lang="en-US" sz="1200" dirty="0">
                <a:latin typeface="Georgia" pitchFamily="-65" charset="0"/>
              </a:rPr>
              <a:t>got the </a:t>
            </a:r>
            <a:r>
              <a:rPr lang="en-US" sz="1200" dirty="0" smtClean="0">
                <a:latin typeface="Georgia" pitchFamily="-65" charset="0"/>
              </a:rPr>
              <a:t>information. </a:t>
            </a:r>
            <a:r>
              <a:rPr lang="en-US" sz="1200" dirty="0">
                <a:latin typeface="Georgia" pitchFamily="-65" charset="0"/>
              </a:rPr>
              <a:t>&lt;web address&gt;.)</a:t>
            </a:r>
            <a:endParaRPr lang="en-US" sz="1200" dirty="0"/>
          </a:p>
          <a:p>
            <a:endParaRPr lang="en-US" sz="1200" dirty="0">
              <a:latin typeface="Georgia" pitchFamily="-65" charset="0"/>
            </a:endParaRPr>
          </a:p>
          <a:p>
            <a:endParaRPr lang="en-US" sz="1200" dirty="0"/>
          </a:p>
          <a:p>
            <a:endParaRPr lang="en-US" sz="1200" dirty="0" smtClean="0"/>
          </a:p>
        </p:txBody>
      </p:sp>
    </p:spTree>
    <p:extLst>
      <p:ext uri="{BB962C8B-B14F-4D97-AF65-F5344CB8AC3E}">
        <p14:creationId xmlns:p14="http://schemas.microsoft.com/office/powerpoint/2010/main" val="33817935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B00466DC-AA56-7C45-A0CD-B1DDDFC97934}" type="slidenum">
              <a:rPr lang="en-US"/>
              <a:pPr/>
              <a:t>27</a:t>
            </a:fld>
            <a:endParaRPr lang="en-US"/>
          </a:p>
        </p:txBody>
      </p:sp>
      <p:pic>
        <p:nvPicPr>
          <p:cNvPr id="54274" name="Picture 2" descr="http://www.tutorio.com/media/photoshop/20050102-note-paper.gif"/>
          <p:cNvPicPr>
            <a:picLocks noChangeAspect="1" noChangeArrowheads="1"/>
          </p:cNvPicPr>
          <p:nvPr/>
        </p:nvPicPr>
        <p:blipFill>
          <a:blip r:embed="rId2"/>
          <a:srcRect/>
          <a:stretch>
            <a:fillRect/>
          </a:stretch>
        </p:blipFill>
        <p:spPr bwMode="auto">
          <a:xfrm>
            <a:off x="1447800" y="1447803"/>
            <a:ext cx="4235450" cy="4602163"/>
          </a:xfrm>
          <a:prstGeom prst="rect">
            <a:avLst/>
          </a:prstGeom>
          <a:noFill/>
        </p:spPr>
      </p:pic>
      <p:sp>
        <p:nvSpPr>
          <p:cNvPr id="54275" name="Rectangle 3"/>
          <p:cNvSpPr>
            <a:spLocks noChangeArrowheads="1"/>
          </p:cNvSpPr>
          <p:nvPr/>
        </p:nvSpPr>
        <p:spPr bwMode="auto">
          <a:xfrm>
            <a:off x="1143000" y="1524003"/>
            <a:ext cx="4572000" cy="4278095"/>
          </a:xfrm>
          <a:prstGeom prst="rect">
            <a:avLst/>
          </a:prstGeom>
          <a:noFill/>
          <a:ln w="9525">
            <a:noFill/>
            <a:miter lim="800000"/>
            <a:headEnd/>
            <a:tailEnd/>
          </a:ln>
          <a:effectLst/>
        </p:spPr>
        <p:txBody>
          <a:bodyPr lIns="0" tIns="0" rIns="0" bIns="0">
            <a:prstTxWarp prst="textNoShape">
              <a:avLst/>
            </a:prstTxWarp>
            <a:spAutoFit/>
          </a:bodyPr>
          <a:lstStyle/>
          <a:p>
            <a:pPr indent="457200" algn="ctr"/>
            <a:endParaRPr lang="en-US" sz="1600">
              <a:ea typeface="Times New Roman" pitchFamily="-65" charset="0"/>
              <a:cs typeface="Times New Roman" pitchFamily="-65" charset="0"/>
            </a:endParaRPr>
          </a:p>
          <a:p>
            <a:pPr indent="457200" eaLnBrk="0" hangingPunct="0">
              <a:lnSpc>
                <a:spcPct val="115000"/>
              </a:lnSpc>
              <a:spcBef>
                <a:spcPct val="5000"/>
              </a:spcBef>
            </a:pPr>
            <a:r>
              <a:rPr lang="en-US" sz="1600">
                <a:ea typeface="Times New Roman" pitchFamily="-65" charset="0"/>
                <a:cs typeface="Times New Roman" pitchFamily="-65" charset="0"/>
              </a:rPr>
              <a:t>Davidson, Margaret. </a:t>
            </a:r>
            <a:r>
              <a:rPr lang="en-US" sz="1600" u="sng">
                <a:ea typeface="Times New Roman" pitchFamily="-65" charset="0"/>
                <a:cs typeface="Times New Roman" pitchFamily="-65" charset="0"/>
              </a:rPr>
              <a:t>The Story of World War II</a:t>
            </a:r>
            <a:r>
              <a:rPr lang="en-US" sz="1600">
                <a:ea typeface="Times New Roman" pitchFamily="-65" charset="0"/>
                <a:cs typeface="Times New Roman" pitchFamily="-65" charset="0"/>
              </a:rPr>
              <a:t>.</a:t>
            </a:r>
          </a:p>
          <a:p>
            <a:pPr indent="457200" eaLnBrk="0" hangingPunct="0">
              <a:lnSpc>
                <a:spcPct val="115000"/>
              </a:lnSpc>
              <a:spcBef>
                <a:spcPct val="5000"/>
              </a:spcBef>
            </a:pPr>
            <a:r>
              <a:rPr lang="en-US" sz="1600">
                <a:ea typeface="Times New Roman" pitchFamily="-65" charset="0"/>
                <a:cs typeface="Times New Roman" pitchFamily="-65" charset="0"/>
              </a:rPr>
              <a:t>     New York: Scholastic Inc., 1990. </a:t>
            </a:r>
          </a:p>
          <a:p>
            <a:pPr indent="457200" eaLnBrk="0" hangingPunct="0">
              <a:lnSpc>
                <a:spcPct val="115000"/>
              </a:lnSpc>
              <a:spcBef>
                <a:spcPct val="5000"/>
              </a:spcBef>
            </a:pPr>
            <a:endParaRPr lang="en-US" sz="1600">
              <a:ea typeface="Times New Roman" pitchFamily="-65" charset="0"/>
              <a:cs typeface="Times New Roman" pitchFamily="-65" charset="0"/>
            </a:endParaRPr>
          </a:p>
          <a:p>
            <a:pPr indent="457200" eaLnBrk="0" hangingPunct="0">
              <a:lnSpc>
                <a:spcPct val="115000"/>
              </a:lnSpc>
              <a:spcBef>
                <a:spcPct val="5000"/>
              </a:spcBef>
            </a:pPr>
            <a:r>
              <a:rPr lang="en-US" sz="1600">
                <a:ea typeface="Times New Roman" pitchFamily="-65" charset="0"/>
                <a:cs typeface="Times New Roman" pitchFamily="-65" charset="0"/>
              </a:rPr>
              <a:t>Jenkins, Reese V. “World War II –</a:t>
            </a:r>
          </a:p>
          <a:p>
            <a:pPr indent="457200" eaLnBrk="0" hangingPunct="0">
              <a:lnSpc>
                <a:spcPct val="115000"/>
              </a:lnSpc>
              <a:spcBef>
                <a:spcPct val="5000"/>
              </a:spcBef>
            </a:pPr>
            <a:r>
              <a:rPr lang="en-US" sz="1600">
                <a:ea typeface="Times New Roman" pitchFamily="-65" charset="0"/>
                <a:cs typeface="Times New Roman" pitchFamily="-65" charset="0"/>
              </a:rPr>
              <a:t>     Consequences.” </a:t>
            </a:r>
            <a:r>
              <a:rPr lang="en-US" sz="1600" u="sng">
                <a:ea typeface="Times New Roman" pitchFamily="-65" charset="0"/>
                <a:cs typeface="Times New Roman" pitchFamily="-65" charset="0"/>
              </a:rPr>
              <a:t>World</a:t>
            </a:r>
            <a:r>
              <a:rPr lang="en-US" sz="1600">
                <a:ea typeface="Times New Roman" pitchFamily="-65" charset="0"/>
                <a:cs typeface="Times New Roman" pitchFamily="-65" charset="0"/>
              </a:rPr>
              <a:t> </a:t>
            </a:r>
            <a:r>
              <a:rPr lang="en-US" sz="1600" u="sng">
                <a:ea typeface="Times New Roman" pitchFamily="-65" charset="0"/>
                <a:cs typeface="Times New Roman" pitchFamily="-65" charset="0"/>
              </a:rPr>
              <a:t>Book Encyclopedia</a:t>
            </a:r>
            <a:r>
              <a:rPr lang="en-US" sz="1600">
                <a:ea typeface="Times New Roman" pitchFamily="-65" charset="0"/>
                <a:cs typeface="Times New Roman" pitchFamily="-65" charset="0"/>
              </a:rPr>
              <a:t>,</a:t>
            </a:r>
          </a:p>
          <a:p>
            <a:pPr indent="457200" eaLnBrk="0" hangingPunct="0">
              <a:lnSpc>
                <a:spcPct val="115000"/>
              </a:lnSpc>
              <a:spcBef>
                <a:spcPct val="5000"/>
              </a:spcBef>
            </a:pPr>
            <a:r>
              <a:rPr lang="en-US" sz="1600">
                <a:ea typeface="Times New Roman" pitchFamily="-65" charset="0"/>
                <a:cs typeface="Times New Roman" pitchFamily="-65" charset="0"/>
              </a:rPr>
              <a:t>     2002 ed.</a:t>
            </a:r>
          </a:p>
          <a:p>
            <a:pPr indent="457200" eaLnBrk="0" hangingPunct="0">
              <a:lnSpc>
                <a:spcPct val="115000"/>
              </a:lnSpc>
            </a:pPr>
            <a:r>
              <a:rPr lang="en-US" sz="1600">
                <a:ea typeface="Times New Roman" pitchFamily="-65" charset="0"/>
                <a:cs typeface="Times New Roman" pitchFamily="-65" charset="0"/>
              </a:rPr>
              <a:t> </a:t>
            </a:r>
          </a:p>
          <a:p>
            <a:pPr indent="457200" eaLnBrk="0" hangingPunct="0">
              <a:lnSpc>
                <a:spcPct val="115000"/>
              </a:lnSpc>
            </a:pPr>
            <a:r>
              <a:rPr lang="en-US" sz="1600">
                <a:ea typeface="Times New Roman" pitchFamily="-65" charset="0"/>
                <a:cs typeface="Times New Roman" pitchFamily="-65" charset="0"/>
              </a:rPr>
              <a:t>Johnson, Ruth Spencer. “The World at War”</a:t>
            </a:r>
          </a:p>
          <a:p>
            <a:pPr indent="457200" eaLnBrk="0" hangingPunct="0">
              <a:lnSpc>
                <a:spcPct val="115000"/>
              </a:lnSpc>
            </a:pPr>
            <a:r>
              <a:rPr lang="en-US" sz="1600">
                <a:ea typeface="Times New Roman" pitchFamily="-65" charset="0"/>
                <a:cs typeface="Times New Roman" pitchFamily="-65" charset="0"/>
              </a:rPr>
              <a:t>     </a:t>
            </a:r>
            <a:r>
              <a:rPr lang="en-US" sz="1600" u="sng">
                <a:ea typeface="Times New Roman" pitchFamily="-65" charset="0"/>
                <a:cs typeface="Times New Roman" pitchFamily="-65" charset="0"/>
              </a:rPr>
              <a:t>Cobblestone Magazine,</a:t>
            </a:r>
            <a:r>
              <a:rPr lang="en-US" sz="1600">
                <a:ea typeface="Times New Roman" pitchFamily="-65" charset="0"/>
                <a:cs typeface="Times New Roman" pitchFamily="-65" charset="0"/>
              </a:rPr>
              <a:t> December 2005: 6-8.</a:t>
            </a:r>
          </a:p>
          <a:p>
            <a:pPr indent="457200" eaLnBrk="0" hangingPunct="0">
              <a:lnSpc>
                <a:spcPct val="115000"/>
              </a:lnSpc>
            </a:pPr>
            <a:endParaRPr lang="en-US" sz="1600">
              <a:ea typeface="Times New Roman" pitchFamily="-65" charset="0"/>
              <a:cs typeface="Times New Roman" pitchFamily="-65" charset="0"/>
            </a:endParaRPr>
          </a:p>
          <a:p>
            <a:pPr indent="457200" eaLnBrk="0" hangingPunct="0">
              <a:lnSpc>
                <a:spcPct val="115000"/>
              </a:lnSpc>
            </a:pPr>
            <a:r>
              <a:rPr lang="en-US" sz="1600">
                <a:ea typeface="Times New Roman" pitchFamily="-65" charset="0"/>
                <a:cs typeface="Times New Roman" pitchFamily="-65" charset="0"/>
              </a:rPr>
              <a:t>The Library of Congress. “Memories of the</a:t>
            </a:r>
          </a:p>
          <a:p>
            <a:pPr indent="457200" eaLnBrk="0" hangingPunct="0">
              <a:lnSpc>
                <a:spcPct val="115000"/>
              </a:lnSpc>
            </a:pPr>
            <a:r>
              <a:rPr lang="en-US" sz="1600">
                <a:ea typeface="Times New Roman" pitchFamily="-65" charset="0"/>
                <a:cs typeface="Times New Roman" pitchFamily="-65" charset="0"/>
              </a:rPr>
              <a:t>     Holocaust.” </a:t>
            </a:r>
            <a:r>
              <a:rPr lang="en-US" sz="1600" u="sng">
                <a:ea typeface="Times New Roman" pitchFamily="-65" charset="0"/>
                <a:cs typeface="Times New Roman" pitchFamily="-65" charset="0"/>
              </a:rPr>
              <a:t>American Memory Library of</a:t>
            </a:r>
          </a:p>
          <a:p>
            <a:pPr indent="457200" eaLnBrk="0" hangingPunct="0">
              <a:lnSpc>
                <a:spcPct val="115000"/>
              </a:lnSpc>
            </a:pPr>
            <a:r>
              <a:rPr lang="en-US" sz="1600">
                <a:ea typeface="Times New Roman" pitchFamily="-65" charset="0"/>
                <a:cs typeface="Times New Roman" pitchFamily="-65" charset="0"/>
              </a:rPr>
              <a:t>     </a:t>
            </a:r>
            <a:r>
              <a:rPr lang="en-US" sz="1600" u="sng">
                <a:ea typeface="Times New Roman" pitchFamily="-65" charset="0"/>
                <a:cs typeface="Times New Roman" pitchFamily="-65" charset="0"/>
              </a:rPr>
              <a:t>Congress</a:t>
            </a:r>
            <a:r>
              <a:rPr lang="en-US" sz="1600">
                <a:ea typeface="Times New Roman" pitchFamily="-65" charset="0"/>
                <a:cs typeface="Times New Roman" pitchFamily="-65" charset="0"/>
              </a:rPr>
              <a:t>. 6 June 1999. 3  February 2006. </a:t>
            </a:r>
          </a:p>
          <a:p>
            <a:pPr indent="457200" eaLnBrk="0" hangingPunct="0">
              <a:lnSpc>
                <a:spcPct val="115000"/>
              </a:lnSpc>
            </a:pPr>
            <a:r>
              <a:rPr lang="en-US" sz="1600">
                <a:ea typeface="Times New Roman" pitchFamily="-65" charset="0"/>
                <a:cs typeface="Times New Roman" pitchFamily="-65" charset="0"/>
              </a:rPr>
              <a:t>    &lt;http://memory.loc.gov/ammem&gt;</a:t>
            </a:r>
          </a:p>
        </p:txBody>
      </p:sp>
      <p:sp>
        <p:nvSpPr>
          <p:cNvPr id="54276" name="Text Box 4"/>
          <p:cNvSpPr txBox="1">
            <a:spLocks noChangeArrowheads="1"/>
          </p:cNvSpPr>
          <p:nvPr/>
        </p:nvSpPr>
        <p:spPr bwMode="auto">
          <a:xfrm>
            <a:off x="2590801" y="1492250"/>
            <a:ext cx="1981200" cy="338554"/>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600" u="sng"/>
              <a:t>Works Cited</a:t>
            </a:r>
          </a:p>
        </p:txBody>
      </p:sp>
      <p:sp>
        <p:nvSpPr>
          <p:cNvPr id="54278" name="Text Box 6"/>
          <p:cNvSpPr txBox="1">
            <a:spLocks noChangeArrowheads="1"/>
          </p:cNvSpPr>
          <p:nvPr/>
        </p:nvSpPr>
        <p:spPr bwMode="auto">
          <a:xfrm>
            <a:off x="3733800" y="1143000"/>
            <a:ext cx="1981200" cy="338554"/>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1600"/>
              <a:t>John Smith</a:t>
            </a:r>
          </a:p>
        </p:txBody>
      </p:sp>
      <p:sp>
        <p:nvSpPr>
          <p:cNvPr id="54280" name="Text Box 8"/>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54281" name="AutoShape 9"/>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sp>
        <p:nvSpPr>
          <p:cNvPr id="54283" name="Text Box 11"/>
          <p:cNvSpPr txBox="1">
            <a:spLocks noChangeArrowheads="1"/>
          </p:cNvSpPr>
          <p:nvPr/>
        </p:nvSpPr>
        <p:spPr bwMode="auto">
          <a:xfrm>
            <a:off x="228601" y="609603"/>
            <a:ext cx="61722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smtClean="0">
                <a:solidFill>
                  <a:schemeClr val="accent2"/>
                </a:solidFill>
              </a:rPr>
              <a:t>Typed Works Cited - </a:t>
            </a:r>
            <a:r>
              <a:rPr lang="en-US" dirty="0">
                <a:solidFill>
                  <a:schemeClr val="accent2"/>
                </a:solidFill>
                <a:latin typeface="Bradley Hand ITC" pitchFamily="66" charset="0"/>
              </a:rPr>
              <a:t>example</a:t>
            </a:r>
          </a:p>
        </p:txBody>
      </p:sp>
      <p:sp>
        <p:nvSpPr>
          <p:cNvPr id="54284" name="Text Box 12"/>
          <p:cNvSpPr txBox="1">
            <a:spLocks noChangeArrowheads="1"/>
          </p:cNvSpPr>
          <p:nvPr/>
        </p:nvSpPr>
        <p:spPr bwMode="auto">
          <a:xfrm>
            <a:off x="0" y="6096003"/>
            <a:ext cx="6858000" cy="243143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600" b="1" u="sng" dirty="0">
                <a:latin typeface="Georgia" pitchFamily="-65" charset="0"/>
              </a:rPr>
              <a:t>Important!</a:t>
            </a:r>
          </a:p>
          <a:p>
            <a:pPr>
              <a:spcBef>
                <a:spcPct val="50000"/>
              </a:spcBef>
              <a:buFont typeface="Wingdings" pitchFamily="-65" charset="2"/>
              <a:buChar char="ü"/>
            </a:pPr>
            <a:r>
              <a:rPr lang="en-US" sz="1600" dirty="0">
                <a:latin typeface="Georgia" pitchFamily="-65" charset="0"/>
              </a:rPr>
              <a:t> Alphabetize list by the first word.</a:t>
            </a:r>
          </a:p>
          <a:p>
            <a:pPr>
              <a:spcBef>
                <a:spcPct val="50000"/>
              </a:spcBef>
              <a:buFont typeface="Wingdings" pitchFamily="-65" charset="2"/>
              <a:buChar char="ü"/>
            </a:pPr>
            <a:r>
              <a:rPr lang="en-US" sz="1600" dirty="0">
                <a:latin typeface="Georgia" pitchFamily="-65" charset="0"/>
              </a:rPr>
              <a:t> Double space between entries.</a:t>
            </a:r>
          </a:p>
          <a:p>
            <a:pPr>
              <a:spcBef>
                <a:spcPct val="50000"/>
              </a:spcBef>
              <a:buFont typeface="Wingdings" pitchFamily="-65" charset="2"/>
              <a:buChar char="ü"/>
            </a:pPr>
            <a:r>
              <a:rPr lang="en-US" sz="1600" dirty="0">
                <a:latin typeface="Georgia" pitchFamily="-65" charset="0"/>
              </a:rPr>
              <a:t> Indent the second, third, etc. lines of each entry by 5 spaces.</a:t>
            </a:r>
          </a:p>
          <a:p>
            <a:pPr>
              <a:spcBef>
                <a:spcPct val="50000"/>
              </a:spcBef>
              <a:buFont typeface="Wingdings" pitchFamily="-65" charset="2"/>
              <a:buChar char="ü"/>
            </a:pPr>
            <a:r>
              <a:rPr lang="en-US" sz="1600" dirty="0">
                <a:latin typeface="Georgia" pitchFamily="-65" charset="0"/>
              </a:rPr>
              <a:t> Use &lt; &gt; around web addresses; if the address is too long, write down the address up to the third slash ‘/’.</a:t>
            </a:r>
          </a:p>
          <a:p>
            <a:pPr>
              <a:spcBef>
                <a:spcPct val="50000"/>
              </a:spcBef>
              <a:buFont typeface="Wingdings" pitchFamily="-65" charset="2"/>
              <a:buChar char="ü"/>
            </a:pPr>
            <a:r>
              <a:rPr lang="en-US" sz="1600" dirty="0">
                <a:latin typeface="Georgia" pitchFamily="-65" charset="0"/>
              </a:rPr>
              <a:t> Date format is: day month year. Example: 3 </a:t>
            </a:r>
            <a:r>
              <a:rPr lang="en-US" sz="1600" dirty="0" smtClean="0">
                <a:latin typeface="Georgia" pitchFamily="-65" charset="0"/>
              </a:rPr>
              <a:t>Feb. </a:t>
            </a:r>
            <a:r>
              <a:rPr lang="en-US" sz="1600" dirty="0">
                <a:latin typeface="Georgia" pitchFamily="-65" charset="0"/>
              </a:rPr>
              <a:t>2006.</a:t>
            </a:r>
          </a:p>
        </p:txBody>
      </p:sp>
      <p:grpSp>
        <p:nvGrpSpPr>
          <p:cNvPr id="54286" name="Group 14"/>
          <p:cNvGrpSpPr>
            <a:grpSpLocks/>
          </p:cNvGrpSpPr>
          <p:nvPr/>
        </p:nvGrpSpPr>
        <p:grpSpPr bwMode="auto">
          <a:xfrm>
            <a:off x="152400" y="152403"/>
            <a:ext cx="6477000" cy="461963"/>
            <a:chOff x="96" y="96"/>
            <a:chExt cx="4080" cy="291"/>
          </a:xfrm>
        </p:grpSpPr>
        <p:sp>
          <p:nvSpPr>
            <p:cNvPr id="54287" name="Text Box 15"/>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54288" name="AutoShape 16"/>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54289" name="Picture 17"/>
          <p:cNvPicPr>
            <a:picLocks noChangeAspect="1" noChangeArrowheads="1"/>
          </p:cNvPicPr>
          <p:nvPr/>
        </p:nvPicPr>
        <p:blipFill>
          <a:blip r:embed="rId3"/>
          <a:srcRect/>
          <a:stretch>
            <a:fillRect/>
          </a:stretch>
        </p:blipFill>
        <p:spPr bwMode="auto">
          <a:xfrm>
            <a:off x="6172200" y="3179"/>
            <a:ext cx="609600" cy="454025"/>
          </a:xfrm>
          <a:prstGeom prst="rect">
            <a:avLst/>
          </a:prstGeom>
          <a:noFill/>
          <a:ln w="9525">
            <a:noFill/>
            <a:miter lim="800000"/>
            <a:headEnd/>
            <a:tailEnd/>
          </a:ln>
          <a:effectLst/>
        </p:spPr>
      </p:pic>
      <p:pic>
        <p:nvPicPr>
          <p:cNvPr id="54290" name="Picture 18"/>
          <p:cNvPicPr>
            <a:picLocks noChangeAspect="1" noChangeArrowheads="1"/>
          </p:cNvPicPr>
          <p:nvPr/>
        </p:nvPicPr>
        <p:blipFill>
          <a:blip r:embed="rId4"/>
          <a:srcRect/>
          <a:stretch>
            <a:fillRect/>
          </a:stretch>
        </p:blipFill>
        <p:spPr bwMode="auto">
          <a:xfrm flipV="1">
            <a:off x="6553200" y="8839203"/>
            <a:ext cx="228600" cy="173039"/>
          </a:xfrm>
          <a:prstGeom prst="rect">
            <a:avLst/>
          </a:prstGeom>
          <a:noFill/>
          <a:ln w="9525">
            <a:noFill/>
            <a:miter lim="800000"/>
            <a:headEnd/>
            <a:tailEnd/>
          </a:ln>
          <a:effectLst/>
        </p:spPr>
      </p:pic>
      <p:sp>
        <p:nvSpPr>
          <p:cNvPr id="16" name="Left Bracket 15"/>
          <p:cNvSpPr/>
          <p:nvPr/>
        </p:nvSpPr>
        <p:spPr>
          <a:xfrm>
            <a:off x="1143000" y="1905000"/>
            <a:ext cx="304800" cy="822960"/>
          </a:xfrm>
          <a:prstGeom prst="leftBracket">
            <a:avLst/>
          </a:prstGeom>
          <a:ln/>
        </p:spPr>
        <p:style>
          <a:lnRef idx="2">
            <a:schemeClr val="accent1"/>
          </a:lnRef>
          <a:fillRef idx="0">
            <a:schemeClr val="accent1"/>
          </a:fillRef>
          <a:effectRef idx="1">
            <a:schemeClr val="accent1"/>
          </a:effectRef>
          <a:fontRef idx="minor">
            <a:schemeClr val="tx1"/>
          </a:fontRef>
        </p:style>
      </p:sp>
      <p:sp>
        <p:nvSpPr>
          <p:cNvPr id="17" name="Left Bracket 16"/>
          <p:cNvSpPr/>
          <p:nvPr/>
        </p:nvSpPr>
        <p:spPr>
          <a:xfrm>
            <a:off x="1143000" y="2758440"/>
            <a:ext cx="304800" cy="1280160"/>
          </a:xfrm>
          <a:prstGeom prst="leftBracket">
            <a:avLst/>
          </a:prstGeom>
          <a:ln/>
        </p:spPr>
        <p:style>
          <a:lnRef idx="2">
            <a:schemeClr val="accent1"/>
          </a:lnRef>
          <a:fillRef idx="0">
            <a:schemeClr val="accent1"/>
          </a:fillRef>
          <a:effectRef idx="1">
            <a:schemeClr val="accent1"/>
          </a:effectRef>
          <a:fontRef idx="minor">
            <a:schemeClr val="tx1"/>
          </a:fontRef>
        </p:style>
      </p:sp>
      <p:sp>
        <p:nvSpPr>
          <p:cNvPr id="18" name="Left Bracket 17"/>
          <p:cNvSpPr/>
          <p:nvPr/>
        </p:nvSpPr>
        <p:spPr>
          <a:xfrm>
            <a:off x="1143000" y="4053840"/>
            <a:ext cx="304800" cy="822960"/>
          </a:xfrm>
          <a:prstGeom prst="leftBracket">
            <a:avLst/>
          </a:prstGeom>
          <a:ln/>
        </p:spPr>
        <p:style>
          <a:lnRef idx="2">
            <a:schemeClr val="accent1"/>
          </a:lnRef>
          <a:fillRef idx="0">
            <a:schemeClr val="accent1"/>
          </a:fillRef>
          <a:effectRef idx="1">
            <a:schemeClr val="accent1"/>
          </a:effectRef>
          <a:fontRef idx="minor">
            <a:schemeClr val="tx1"/>
          </a:fontRef>
        </p:style>
      </p:sp>
      <p:sp>
        <p:nvSpPr>
          <p:cNvPr id="19" name="TextBox 18"/>
          <p:cNvSpPr txBox="1"/>
          <p:nvPr/>
        </p:nvSpPr>
        <p:spPr>
          <a:xfrm>
            <a:off x="533401" y="2514600"/>
            <a:ext cx="914400" cy="584776"/>
          </a:xfrm>
          <a:prstGeom prst="rect">
            <a:avLst/>
          </a:prstGeom>
          <a:noFill/>
        </p:spPr>
        <p:txBody>
          <a:bodyPr wrap="square" rtlCol="0">
            <a:spAutoFit/>
          </a:bodyPr>
          <a:lstStyle/>
          <a:p>
            <a:r>
              <a:rPr lang="en-US" sz="1600" b="1" dirty="0" smtClean="0">
                <a:solidFill>
                  <a:schemeClr val="accent1"/>
                </a:solidFill>
              </a:rPr>
              <a:t>ABC order</a:t>
            </a:r>
            <a:endParaRPr lang="en-US" sz="1600" b="1" dirty="0">
              <a:solidFill>
                <a:schemeClr val="accent1"/>
              </a:solidFill>
            </a:endParaRPr>
          </a:p>
        </p:txBody>
      </p:sp>
      <p:cxnSp>
        <p:nvCxnSpPr>
          <p:cNvPr id="21" name="Straight Arrow Connector 20"/>
          <p:cNvCxnSpPr/>
          <p:nvPr/>
        </p:nvCxnSpPr>
        <p:spPr>
          <a:xfrm>
            <a:off x="1" y="2209801"/>
            <a:ext cx="1676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52401" y="1871246"/>
            <a:ext cx="2514600" cy="338554"/>
          </a:xfrm>
          <a:prstGeom prst="rect">
            <a:avLst/>
          </a:prstGeom>
          <a:noFill/>
        </p:spPr>
        <p:txBody>
          <a:bodyPr wrap="square" rtlCol="0">
            <a:spAutoFit/>
          </a:bodyPr>
          <a:lstStyle/>
          <a:p>
            <a:r>
              <a:rPr lang="en-US" sz="1600" b="1" dirty="0" smtClean="0">
                <a:solidFill>
                  <a:schemeClr val="accent1"/>
                </a:solidFill>
              </a:rPr>
              <a:t>Indent 2</a:t>
            </a:r>
            <a:r>
              <a:rPr lang="en-US" sz="1600" b="1" baseline="30000" dirty="0" smtClean="0">
                <a:solidFill>
                  <a:schemeClr val="accent1"/>
                </a:solidFill>
              </a:rPr>
              <a:t>nd</a:t>
            </a:r>
            <a:r>
              <a:rPr lang="en-US" sz="1600" b="1" dirty="0" smtClean="0">
                <a:solidFill>
                  <a:schemeClr val="accent1"/>
                </a:solidFill>
              </a:rPr>
              <a:t> lines</a:t>
            </a:r>
            <a:endParaRPr lang="en-US" sz="1600" b="1" dirty="0">
              <a:solidFill>
                <a:schemeClr val="accent1"/>
              </a:solidFill>
            </a:endParaRPr>
          </a:p>
        </p:txBody>
      </p:sp>
      <p:cxnSp>
        <p:nvCxnSpPr>
          <p:cNvPr id="25" name="Straight Arrow Connector 24"/>
          <p:cNvCxnSpPr/>
          <p:nvPr/>
        </p:nvCxnSpPr>
        <p:spPr>
          <a:xfrm>
            <a:off x="5257800" y="5334001"/>
            <a:ext cx="1066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257800" y="5358824"/>
            <a:ext cx="1600200" cy="584776"/>
          </a:xfrm>
          <a:prstGeom prst="rect">
            <a:avLst/>
          </a:prstGeom>
          <a:noFill/>
        </p:spPr>
        <p:txBody>
          <a:bodyPr wrap="square" rtlCol="0">
            <a:spAutoFit/>
          </a:bodyPr>
          <a:lstStyle/>
          <a:p>
            <a:r>
              <a:rPr lang="en-US" sz="1600" b="1" dirty="0" smtClean="0">
                <a:solidFill>
                  <a:schemeClr val="accent1"/>
                </a:solidFill>
              </a:rPr>
              <a:t>Date formats: day month year</a:t>
            </a:r>
            <a:endParaRPr lang="en-US" sz="1600" b="1"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3"/>
          <p:cNvSpPr>
            <a:spLocks noGrp="1"/>
          </p:cNvSpPr>
          <p:nvPr>
            <p:ph type="sldNum" sz="quarter" idx="12"/>
          </p:nvPr>
        </p:nvSpPr>
        <p:spPr/>
        <p:txBody>
          <a:bodyPr/>
          <a:lstStyle/>
          <a:p>
            <a:fld id="{760E9BA6-A376-A044-818E-058E47D12027}" type="slidenum">
              <a:rPr lang="en-US"/>
              <a:pPr/>
              <a:t>28</a:t>
            </a:fld>
            <a:endParaRPr lang="en-US"/>
          </a:p>
        </p:txBody>
      </p:sp>
      <p:sp>
        <p:nvSpPr>
          <p:cNvPr id="55314" name="Text Box 18"/>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55315" name="AutoShape 19"/>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sp>
        <p:nvSpPr>
          <p:cNvPr id="55316" name="Text Box 20"/>
          <p:cNvSpPr txBox="1">
            <a:spLocks noChangeArrowheads="1"/>
          </p:cNvSpPr>
          <p:nvPr/>
        </p:nvSpPr>
        <p:spPr bwMode="auto">
          <a:xfrm>
            <a:off x="304801" y="914400"/>
            <a:ext cx="6172200" cy="2308324"/>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a:latin typeface="Georgia" pitchFamily="-65" charset="0"/>
              </a:rPr>
              <a:t>A </a:t>
            </a:r>
            <a:r>
              <a:rPr lang="en-US" sz="1600" u="sng" dirty="0">
                <a:solidFill>
                  <a:schemeClr val="accent2"/>
                </a:solidFill>
                <a:latin typeface="Georgia" pitchFamily="-65" charset="0"/>
              </a:rPr>
              <a:t>Research Paper</a:t>
            </a:r>
            <a:r>
              <a:rPr lang="en-US" sz="1600" dirty="0">
                <a:latin typeface="Georgia" pitchFamily="-65" charset="0"/>
              </a:rPr>
              <a:t> must include:</a:t>
            </a:r>
          </a:p>
          <a:p>
            <a:pPr>
              <a:spcBef>
                <a:spcPct val="50000"/>
              </a:spcBef>
            </a:pPr>
            <a:r>
              <a:rPr lang="en-US" sz="1600" dirty="0">
                <a:latin typeface="Georgia" pitchFamily="-65" charset="0"/>
              </a:rPr>
              <a:t>			Completed:</a:t>
            </a:r>
          </a:p>
          <a:p>
            <a:pPr>
              <a:spcBef>
                <a:spcPct val="50000"/>
              </a:spcBef>
            </a:pPr>
            <a:r>
              <a:rPr lang="en-US" sz="1600" dirty="0">
                <a:latin typeface="Georgia" pitchFamily="-65" charset="0"/>
              </a:rPr>
              <a:t>A </a:t>
            </a:r>
            <a:r>
              <a:rPr lang="en-US" sz="1600" dirty="0">
                <a:solidFill>
                  <a:srgbClr val="3366FF"/>
                </a:solidFill>
                <a:latin typeface="Georgia" pitchFamily="-65" charset="0"/>
              </a:rPr>
              <a:t>title page</a:t>
            </a:r>
          </a:p>
          <a:p>
            <a:pPr>
              <a:spcBef>
                <a:spcPct val="50000"/>
              </a:spcBef>
            </a:pPr>
            <a:r>
              <a:rPr lang="en-US" sz="1600" dirty="0">
                <a:latin typeface="Georgia" pitchFamily="-65" charset="0"/>
              </a:rPr>
              <a:t>An </a:t>
            </a:r>
            <a:r>
              <a:rPr lang="en-US" sz="1600" dirty="0">
                <a:solidFill>
                  <a:srgbClr val="3366FF"/>
                </a:solidFill>
                <a:latin typeface="Georgia" pitchFamily="-65" charset="0"/>
              </a:rPr>
              <a:t>i</a:t>
            </a:r>
            <a:r>
              <a:rPr lang="en-US" sz="1600" dirty="0" smtClean="0">
                <a:solidFill>
                  <a:srgbClr val="3366FF"/>
                </a:solidFill>
                <a:latin typeface="Georgia" pitchFamily="-65" charset="0"/>
              </a:rPr>
              <a:t>ntroductory</a:t>
            </a:r>
            <a:r>
              <a:rPr lang="en-US" sz="1600" dirty="0" smtClean="0">
                <a:latin typeface="Georgia" pitchFamily="-65" charset="0"/>
              </a:rPr>
              <a:t> </a:t>
            </a:r>
            <a:r>
              <a:rPr lang="en-US" sz="1600" dirty="0">
                <a:latin typeface="Georgia" pitchFamily="-65" charset="0"/>
              </a:rPr>
              <a:t>paragraph,</a:t>
            </a:r>
          </a:p>
          <a:p>
            <a:r>
              <a:rPr lang="en-US" sz="1600" dirty="0">
                <a:latin typeface="Georgia" pitchFamily="-65" charset="0"/>
              </a:rPr>
              <a:t>A </a:t>
            </a:r>
            <a:r>
              <a:rPr lang="en-US" sz="1600" dirty="0" smtClean="0">
                <a:solidFill>
                  <a:srgbClr val="3366FF"/>
                </a:solidFill>
                <a:latin typeface="Georgia" pitchFamily="-65" charset="0"/>
              </a:rPr>
              <a:t>body</a:t>
            </a:r>
            <a:r>
              <a:rPr lang="en-US" sz="1600" dirty="0" smtClean="0">
                <a:latin typeface="Georgia" pitchFamily="-65" charset="0"/>
              </a:rPr>
              <a:t> </a:t>
            </a:r>
            <a:r>
              <a:rPr lang="en-US" sz="1600" dirty="0">
                <a:latin typeface="Georgia" pitchFamily="-65" charset="0"/>
              </a:rPr>
              <a:t>of facts and details,</a:t>
            </a:r>
          </a:p>
          <a:p>
            <a:r>
              <a:rPr lang="en-US" sz="1600" dirty="0">
                <a:latin typeface="Georgia" pitchFamily="-65" charset="0"/>
              </a:rPr>
              <a:t>A </a:t>
            </a:r>
            <a:r>
              <a:rPr lang="en-US" sz="1600" dirty="0">
                <a:solidFill>
                  <a:srgbClr val="3366FF"/>
                </a:solidFill>
                <a:latin typeface="Georgia" pitchFamily="-65" charset="0"/>
              </a:rPr>
              <a:t>conclusion</a:t>
            </a:r>
          </a:p>
          <a:p>
            <a:pPr>
              <a:spcBef>
                <a:spcPct val="50000"/>
              </a:spcBef>
            </a:pPr>
            <a:r>
              <a:rPr lang="en-US" sz="1600" dirty="0">
                <a:latin typeface="Georgia" pitchFamily="-65" charset="0"/>
              </a:rPr>
              <a:t>A </a:t>
            </a:r>
            <a:r>
              <a:rPr lang="en-US" sz="1600" dirty="0">
                <a:solidFill>
                  <a:srgbClr val="3366FF"/>
                </a:solidFill>
                <a:latin typeface="Georgia" pitchFamily="-65" charset="0"/>
              </a:rPr>
              <a:t>w</a:t>
            </a:r>
            <a:r>
              <a:rPr lang="en-US" sz="1600" dirty="0" smtClean="0">
                <a:solidFill>
                  <a:srgbClr val="3366FF"/>
                </a:solidFill>
                <a:latin typeface="Georgia" pitchFamily="-65" charset="0"/>
              </a:rPr>
              <a:t>orks </a:t>
            </a:r>
            <a:r>
              <a:rPr lang="en-US" sz="1600" dirty="0">
                <a:solidFill>
                  <a:srgbClr val="3366FF"/>
                </a:solidFill>
                <a:latin typeface="Georgia" pitchFamily="-65" charset="0"/>
              </a:rPr>
              <a:t>c</a:t>
            </a:r>
            <a:r>
              <a:rPr lang="en-US" sz="1600" dirty="0" smtClean="0">
                <a:solidFill>
                  <a:srgbClr val="3366FF"/>
                </a:solidFill>
                <a:latin typeface="Georgia" pitchFamily="-65" charset="0"/>
              </a:rPr>
              <a:t>ited </a:t>
            </a:r>
            <a:r>
              <a:rPr lang="en-US" sz="1600" dirty="0">
                <a:solidFill>
                  <a:srgbClr val="3366FF"/>
                </a:solidFill>
                <a:latin typeface="Georgia" pitchFamily="-65" charset="0"/>
              </a:rPr>
              <a:t>page</a:t>
            </a:r>
          </a:p>
        </p:txBody>
      </p:sp>
      <p:sp>
        <p:nvSpPr>
          <p:cNvPr id="55317" name="Oval 21"/>
          <p:cNvSpPr>
            <a:spLocks noChangeArrowheads="1"/>
          </p:cNvSpPr>
          <p:nvPr/>
        </p:nvSpPr>
        <p:spPr bwMode="auto">
          <a:xfrm>
            <a:off x="3505200" y="16764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5318" name="Oval 22"/>
          <p:cNvSpPr>
            <a:spLocks noChangeArrowheads="1"/>
          </p:cNvSpPr>
          <p:nvPr/>
        </p:nvSpPr>
        <p:spPr bwMode="auto">
          <a:xfrm>
            <a:off x="3505200" y="20574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5319" name="Oval 23"/>
          <p:cNvSpPr>
            <a:spLocks noChangeArrowheads="1"/>
          </p:cNvSpPr>
          <p:nvPr/>
        </p:nvSpPr>
        <p:spPr bwMode="auto">
          <a:xfrm>
            <a:off x="3505200" y="29718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5320" name="Oval 24"/>
          <p:cNvSpPr>
            <a:spLocks noChangeArrowheads="1"/>
          </p:cNvSpPr>
          <p:nvPr/>
        </p:nvSpPr>
        <p:spPr bwMode="auto">
          <a:xfrm>
            <a:off x="3505200" y="2344739"/>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5321" name="Oval 25"/>
          <p:cNvSpPr>
            <a:spLocks noChangeArrowheads="1"/>
          </p:cNvSpPr>
          <p:nvPr/>
        </p:nvSpPr>
        <p:spPr bwMode="auto">
          <a:xfrm>
            <a:off x="3505200" y="2632075"/>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5322" name="Text Box 26"/>
          <p:cNvSpPr txBox="1">
            <a:spLocks noChangeArrowheads="1"/>
          </p:cNvSpPr>
          <p:nvPr/>
        </p:nvSpPr>
        <p:spPr bwMode="auto">
          <a:xfrm>
            <a:off x="304801" y="3429003"/>
            <a:ext cx="6172200" cy="95410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u="sng">
                <a:solidFill>
                  <a:schemeClr val="accent2"/>
                </a:solidFill>
                <a:latin typeface="Georgia" pitchFamily="-65" charset="0"/>
              </a:rPr>
              <a:t>Powerpoint presentation</a:t>
            </a:r>
            <a:r>
              <a:rPr lang="en-US" sz="1600">
                <a:latin typeface="Georgia" pitchFamily="-65" charset="0"/>
              </a:rPr>
              <a:t> should include: A title slide, introductory slide, body slides, conclusion and works cited.</a:t>
            </a:r>
          </a:p>
          <a:p>
            <a:pPr>
              <a:spcBef>
                <a:spcPct val="50000"/>
              </a:spcBef>
            </a:pPr>
            <a:r>
              <a:rPr lang="en-US" sz="1600">
                <a:latin typeface="Georgia" pitchFamily="-65" charset="0"/>
              </a:rPr>
              <a:t>Any special requirements?    Y       N</a:t>
            </a:r>
          </a:p>
        </p:txBody>
      </p:sp>
      <p:sp>
        <p:nvSpPr>
          <p:cNvPr id="55328" name="Line 32"/>
          <p:cNvSpPr>
            <a:spLocks noChangeShapeType="1"/>
          </p:cNvSpPr>
          <p:nvPr/>
        </p:nvSpPr>
        <p:spPr bwMode="auto">
          <a:xfrm>
            <a:off x="3810000" y="4267200"/>
            <a:ext cx="2362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29" name="Rectangle 33"/>
          <p:cNvSpPr>
            <a:spLocks noChangeArrowheads="1"/>
          </p:cNvSpPr>
          <p:nvPr/>
        </p:nvSpPr>
        <p:spPr bwMode="auto">
          <a:xfrm>
            <a:off x="381001" y="4572000"/>
            <a:ext cx="533400" cy="533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5330" name="Oval 34"/>
          <p:cNvSpPr>
            <a:spLocks noChangeArrowheads="1"/>
          </p:cNvSpPr>
          <p:nvPr/>
        </p:nvSpPr>
        <p:spPr bwMode="auto">
          <a:xfrm>
            <a:off x="2895600" y="40386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5331" name="Oval 35"/>
          <p:cNvSpPr>
            <a:spLocks noChangeArrowheads="1"/>
          </p:cNvSpPr>
          <p:nvPr/>
        </p:nvSpPr>
        <p:spPr bwMode="auto">
          <a:xfrm>
            <a:off x="3352800" y="40386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5332" name="Rectangle 36"/>
          <p:cNvSpPr>
            <a:spLocks noChangeArrowheads="1"/>
          </p:cNvSpPr>
          <p:nvPr/>
        </p:nvSpPr>
        <p:spPr bwMode="auto">
          <a:xfrm>
            <a:off x="381001" y="5410200"/>
            <a:ext cx="533400" cy="533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5333" name="Rectangle 37"/>
          <p:cNvSpPr>
            <a:spLocks noChangeArrowheads="1"/>
          </p:cNvSpPr>
          <p:nvPr/>
        </p:nvSpPr>
        <p:spPr bwMode="auto">
          <a:xfrm>
            <a:off x="381001" y="6172200"/>
            <a:ext cx="533400" cy="533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5335" name="Rectangle 39"/>
          <p:cNvSpPr>
            <a:spLocks noChangeArrowheads="1"/>
          </p:cNvSpPr>
          <p:nvPr/>
        </p:nvSpPr>
        <p:spPr bwMode="auto">
          <a:xfrm>
            <a:off x="381001" y="6934200"/>
            <a:ext cx="533400" cy="533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5336" name="Rectangle 40"/>
          <p:cNvSpPr>
            <a:spLocks noChangeArrowheads="1"/>
          </p:cNvSpPr>
          <p:nvPr/>
        </p:nvSpPr>
        <p:spPr bwMode="auto">
          <a:xfrm>
            <a:off x="381001" y="7772400"/>
            <a:ext cx="533400" cy="533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5337" name="Text Box 41"/>
          <p:cNvSpPr txBox="1">
            <a:spLocks noChangeArrowheads="1"/>
          </p:cNvSpPr>
          <p:nvPr/>
        </p:nvSpPr>
        <p:spPr bwMode="auto">
          <a:xfrm>
            <a:off x="990600" y="4572003"/>
            <a:ext cx="47244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Slide 1:</a:t>
            </a:r>
          </a:p>
        </p:txBody>
      </p:sp>
      <p:sp>
        <p:nvSpPr>
          <p:cNvPr id="55338" name="Text Box 42"/>
          <p:cNvSpPr txBox="1">
            <a:spLocks noChangeArrowheads="1"/>
          </p:cNvSpPr>
          <p:nvPr/>
        </p:nvSpPr>
        <p:spPr bwMode="auto">
          <a:xfrm>
            <a:off x="990600" y="5334003"/>
            <a:ext cx="47244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Slide 2:</a:t>
            </a:r>
          </a:p>
        </p:txBody>
      </p:sp>
      <p:sp>
        <p:nvSpPr>
          <p:cNvPr id="55339" name="Text Box 43"/>
          <p:cNvSpPr txBox="1">
            <a:spLocks noChangeArrowheads="1"/>
          </p:cNvSpPr>
          <p:nvPr/>
        </p:nvSpPr>
        <p:spPr bwMode="auto">
          <a:xfrm>
            <a:off x="990600" y="6126167"/>
            <a:ext cx="47244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Slide 3:</a:t>
            </a:r>
          </a:p>
        </p:txBody>
      </p:sp>
      <p:sp>
        <p:nvSpPr>
          <p:cNvPr id="55340" name="Text Box 44"/>
          <p:cNvSpPr txBox="1">
            <a:spLocks noChangeArrowheads="1"/>
          </p:cNvSpPr>
          <p:nvPr/>
        </p:nvSpPr>
        <p:spPr bwMode="auto">
          <a:xfrm>
            <a:off x="990600" y="6888167"/>
            <a:ext cx="47244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Slide 4:</a:t>
            </a:r>
          </a:p>
        </p:txBody>
      </p:sp>
      <p:sp>
        <p:nvSpPr>
          <p:cNvPr id="55341" name="Text Box 45"/>
          <p:cNvSpPr txBox="1">
            <a:spLocks noChangeArrowheads="1"/>
          </p:cNvSpPr>
          <p:nvPr/>
        </p:nvSpPr>
        <p:spPr bwMode="auto">
          <a:xfrm>
            <a:off x="990600" y="7726367"/>
            <a:ext cx="47244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Slide 5:</a:t>
            </a:r>
          </a:p>
        </p:txBody>
      </p:sp>
      <p:grpSp>
        <p:nvGrpSpPr>
          <p:cNvPr id="55347" name="Group 51"/>
          <p:cNvGrpSpPr>
            <a:grpSpLocks/>
          </p:cNvGrpSpPr>
          <p:nvPr/>
        </p:nvGrpSpPr>
        <p:grpSpPr bwMode="auto">
          <a:xfrm>
            <a:off x="1828800" y="4724400"/>
            <a:ext cx="4724400" cy="1524000"/>
            <a:chOff x="1152" y="2976"/>
            <a:chExt cx="2976" cy="960"/>
          </a:xfrm>
        </p:grpSpPr>
        <p:sp>
          <p:nvSpPr>
            <p:cNvPr id="55342" name="Line 46"/>
            <p:cNvSpPr>
              <a:spLocks noChangeShapeType="1"/>
            </p:cNvSpPr>
            <p:nvPr/>
          </p:nvSpPr>
          <p:spPr bwMode="auto">
            <a:xfrm>
              <a:off x="1152" y="297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43" name="Line 47"/>
            <p:cNvSpPr>
              <a:spLocks noChangeShapeType="1"/>
            </p:cNvSpPr>
            <p:nvPr/>
          </p:nvSpPr>
          <p:spPr bwMode="auto">
            <a:xfrm>
              <a:off x="1152" y="321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44" name="Line 48"/>
            <p:cNvSpPr>
              <a:spLocks noChangeShapeType="1"/>
            </p:cNvSpPr>
            <p:nvPr/>
          </p:nvSpPr>
          <p:spPr bwMode="auto">
            <a:xfrm>
              <a:off x="1152" y="345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45" name="Line 49"/>
            <p:cNvSpPr>
              <a:spLocks noChangeShapeType="1"/>
            </p:cNvSpPr>
            <p:nvPr/>
          </p:nvSpPr>
          <p:spPr bwMode="auto">
            <a:xfrm>
              <a:off x="1152" y="369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46" name="Line 50"/>
            <p:cNvSpPr>
              <a:spLocks noChangeShapeType="1"/>
            </p:cNvSpPr>
            <p:nvPr/>
          </p:nvSpPr>
          <p:spPr bwMode="auto">
            <a:xfrm>
              <a:off x="1152" y="393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55348" name="Group 52"/>
          <p:cNvGrpSpPr>
            <a:grpSpLocks/>
          </p:cNvGrpSpPr>
          <p:nvPr/>
        </p:nvGrpSpPr>
        <p:grpSpPr bwMode="auto">
          <a:xfrm>
            <a:off x="1828800" y="6629400"/>
            <a:ext cx="4724400" cy="1524000"/>
            <a:chOff x="1152" y="2976"/>
            <a:chExt cx="2976" cy="960"/>
          </a:xfrm>
        </p:grpSpPr>
        <p:sp>
          <p:nvSpPr>
            <p:cNvPr id="55349" name="Line 53"/>
            <p:cNvSpPr>
              <a:spLocks noChangeShapeType="1"/>
            </p:cNvSpPr>
            <p:nvPr/>
          </p:nvSpPr>
          <p:spPr bwMode="auto">
            <a:xfrm>
              <a:off x="1152" y="297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50" name="Line 54"/>
            <p:cNvSpPr>
              <a:spLocks noChangeShapeType="1"/>
            </p:cNvSpPr>
            <p:nvPr/>
          </p:nvSpPr>
          <p:spPr bwMode="auto">
            <a:xfrm>
              <a:off x="1152" y="321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51" name="Line 55"/>
            <p:cNvSpPr>
              <a:spLocks noChangeShapeType="1"/>
            </p:cNvSpPr>
            <p:nvPr/>
          </p:nvSpPr>
          <p:spPr bwMode="auto">
            <a:xfrm>
              <a:off x="1152" y="345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52" name="Line 56"/>
            <p:cNvSpPr>
              <a:spLocks noChangeShapeType="1"/>
            </p:cNvSpPr>
            <p:nvPr/>
          </p:nvSpPr>
          <p:spPr bwMode="auto">
            <a:xfrm>
              <a:off x="1152" y="369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53" name="Line 57"/>
            <p:cNvSpPr>
              <a:spLocks noChangeShapeType="1"/>
            </p:cNvSpPr>
            <p:nvPr/>
          </p:nvSpPr>
          <p:spPr bwMode="auto">
            <a:xfrm>
              <a:off x="1152" y="393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grpSp>
      <p:sp>
        <p:nvSpPr>
          <p:cNvPr id="55354" name="Oval 58"/>
          <p:cNvSpPr>
            <a:spLocks noChangeArrowheads="1"/>
          </p:cNvSpPr>
          <p:nvPr/>
        </p:nvSpPr>
        <p:spPr bwMode="auto">
          <a:xfrm>
            <a:off x="685800" y="45720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5355" name="Oval 59"/>
          <p:cNvSpPr>
            <a:spLocks noChangeArrowheads="1"/>
          </p:cNvSpPr>
          <p:nvPr/>
        </p:nvSpPr>
        <p:spPr bwMode="auto">
          <a:xfrm>
            <a:off x="685800" y="54102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5356" name="Oval 60"/>
          <p:cNvSpPr>
            <a:spLocks noChangeArrowheads="1"/>
          </p:cNvSpPr>
          <p:nvPr/>
        </p:nvSpPr>
        <p:spPr bwMode="auto">
          <a:xfrm>
            <a:off x="685800" y="61722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5357" name="Oval 61"/>
          <p:cNvSpPr>
            <a:spLocks noChangeArrowheads="1"/>
          </p:cNvSpPr>
          <p:nvPr/>
        </p:nvSpPr>
        <p:spPr bwMode="auto">
          <a:xfrm>
            <a:off x="685800" y="69342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5358" name="Oval 62"/>
          <p:cNvSpPr>
            <a:spLocks noChangeArrowheads="1"/>
          </p:cNvSpPr>
          <p:nvPr/>
        </p:nvSpPr>
        <p:spPr bwMode="auto">
          <a:xfrm>
            <a:off x="685800" y="77724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5359" name="Text Box 63"/>
          <p:cNvSpPr txBox="1">
            <a:spLocks noChangeArrowheads="1"/>
          </p:cNvSpPr>
          <p:nvPr/>
        </p:nvSpPr>
        <p:spPr bwMode="auto">
          <a:xfrm>
            <a:off x="228601" y="533403"/>
            <a:ext cx="61722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solidFill>
                  <a:schemeClr val="accent2"/>
                </a:solidFill>
              </a:rPr>
              <a:t>Do I have everything?</a:t>
            </a:r>
          </a:p>
        </p:txBody>
      </p:sp>
      <p:grpSp>
        <p:nvGrpSpPr>
          <p:cNvPr id="55360" name="Group 64"/>
          <p:cNvGrpSpPr>
            <a:grpSpLocks/>
          </p:cNvGrpSpPr>
          <p:nvPr/>
        </p:nvGrpSpPr>
        <p:grpSpPr bwMode="auto">
          <a:xfrm>
            <a:off x="152400" y="152403"/>
            <a:ext cx="6477000" cy="461963"/>
            <a:chOff x="96" y="96"/>
            <a:chExt cx="4080" cy="291"/>
          </a:xfrm>
        </p:grpSpPr>
        <p:sp>
          <p:nvSpPr>
            <p:cNvPr id="55361" name="Text Box 65"/>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55362" name="AutoShape 66"/>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55363" name="Picture 67"/>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55364" name="Picture 68"/>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3"/>
          <p:cNvSpPr>
            <a:spLocks noGrp="1"/>
          </p:cNvSpPr>
          <p:nvPr>
            <p:ph type="sldNum" sz="quarter" idx="12"/>
          </p:nvPr>
        </p:nvSpPr>
        <p:spPr/>
        <p:txBody>
          <a:bodyPr/>
          <a:lstStyle/>
          <a:p>
            <a:fld id="{34F4A3E0-33A1-D343-A85C-D9FF3660DEDA}" type="slidenum">
              <a:rPr lang="en-US"/>
              <a:pPr/>
              <a:t>29</a:t>
            </a:fld>
            <a:endParaRPr lang="en-US"/>
          </a:p>
        </p:txBody>
      </p:sp>
      <p:sp>
        <p:nvSpPr>
          <p:cNvPr id="56323" name="Text Box 3"/>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56324" name="AutoShape 4"/>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sp>
        <p:nvSpPr>
          <p:cNvPr id="56333" name="Rectangle 13"/>
          <p:cNvSpPr>
            <a:spLocks noChangeArrowheads="1"/>
          </p:cNvSpPr>
          <p:nvPr/>
        </p:nvSpPr>
        <p:spPr bwMode="auto">
          <a:xfrm>
            <a:off x="381001" y="1143000"/>
            <a:ext cx="533400" cy="533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6336" name="Rectangle 16"/>
          <p:cNvSpPr>
            <a:spLocks noChangeArrowheads="1"/>
          </p:cNvSpPr>
          <p:nvPr/>
        </p:nvSpPr>
        <p:spPr bwMode="auto">
          <a:xfrm>
            <a:off x="381001" y="1981200"/>
            <a:ext cx="533400" cy="533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6337" name="Rectangle 17"/>
          <p:cNvSpPr>
            <a:spLocks noChangeArrowheads="1"/>
          </p:cNvSpPr>
          <p:nvPr/>
        </p:nvSpPr>
        <p:spPr bwMode="auto">
          <a:xfrm>
            <a:off x="381001" y="2743200"/>
            <a:ext cx="533400" cy="533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6338" name="Rectangle 18"/>
          <p:cNvSpPr>
            <a:spLocks noChangeArrowheads="1"/>
          </p:cNvSpPr>
          <p:nvPr/>
        </p:nvSpPr>
        <p:spPr bwMode="auto">
          <a:xfrm>
            <a:off x="381001" y="3505200"/>
            <a:ext cx="533400" cy="533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6339" name="Rectangle 19"/>
          <p:cNvSpPr>
            <a:spLocks noChangeArrowheads="1"/>
          </p:cNvSpPr>
          <p:nvPr/>
        </p:nvSpPr>
        <p:spPr bwMode="auto">
          <a:xfrm>
            <a:off x="381001" y="4343400"/>
            <a:ext cx="533400" cy="533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6340" name="Text Box 20"/>
          <p:cNvSpPr txBox="1">
            <a:spLocks noChangeArrowheads="1"/>
          </p:cNvSpPr>
          <p:nvPr/>
        </p:nvSpPr>
        <p:spPr bwMode="auto">
          <a:xfrm>
            <a:off x="990600" y="1143003"/>
            <a:ext cx="47244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Slide 6:</a:t>
            </a:r>
          </a:p>
        </p:txBody>
      </p:sp>
      <p:sp>
        <p:nvSpPr>
          <p:cNvPr id="56341" name="Text Box 21"/>
          <p:cNvSpPr txBox="1">
            <a:spLocks noChangeArrowheads="1"/>
          </p:cNvSpPr>
          <p:nvPr/>
        </p:nvSpPr>
        <p:spPr bwMode="auto">
          <a:xfrm>
            <a:off x="990600" y="1905003"/>
            <a:ext cx="47244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Slide 7:</a:t>
            </a:r>
          </a:p>
        </p:txBody>
      </p:sp>
      <p:sp>
        <p:nvSpPr>
          <p:cNvPr id="56342" name="Text Box 22"/>
          <p:cNvSpPr txBox="1">
            <a:spLocks noChangeArrowheads="1"/>
          </p:cNvSpPr>
          <p:nvPr/>
        </p:nvSpPr>
        <p:spPr bwMode="auto">
          <a:xfrm>
            <a:off x="990600" y="2697167"/>
            <a:ext cx="47244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Slide 8:</a:t>
            </a:r>
          </a:p>
        </p:txBody>
      </p:sp>
      <p:sp>
        <p:nvSpPr>
          <p:cNvPr id="56343" name="Text Box 23"/>
          <p:cNvSpPr txBox="1">
            <a:spLocks noChangeArrowheads="1"/>
          </p:cNvSpPr>
          <p:nvPr/>
        </p:nvSpPr>
        <p:spPr bwMode="auto">
          <a:xfrm>
            <a:off x="990600" y="3459167"/>
            <a:ext cx="47244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Slide 9:</a:t>
            </a:r>
          </a:p>
        </p:txBody>
      </p:sp>
      <p:sp>
        <p:nvSpPr>
          <p:cNvPr id="56344" name="Text Box 24"/>
          <p:cNvSpPr txBox="1">
            <a:spLocks noChangeArrowheads="1"/>
          </p:cNvSpPr>
          <p:nvPr/>
        </p:nvSpPr>
        <p:spPr bwMode="auto">
          <a:xfrm>
            <a:off x="990600" y="4297367"/>
            <a:ext cx="47244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Slide 10:</a:t>
            </a:r>
          </a:p>
        </p:txBody>
      </p:sp>
      <p:grpSp>
        <p:nvGrpSpPr>
          <p:cNvPr id="56345" name="Group 25"/>
          <p:cNvGrpSpPr>
            <a:grpSpLocks/>
          </p:cNvGrpSpPr>
          <p:nvPr/>
        </p:nvGrpSpPr>
        <p:grpSpPr bwMode="auto">
          <a:xfrm>
            <a:off x="1828800" y="1447800"/>
            <a:ext cx="4724400" cy="1524000"/>
            <a:chOff x="1152" y="2976"/>
            <a:chExt cx="2976" cy="960"/>
          </a:xfrm>
        </p:grpSpPr>
        <p:sp>
          <p:nvSpPr>
            <p:cNvPr id="56346" name="Line 26"/>
            <p:cNvSpPr>
              <a:spLocks noChangeShapeType="1"/>
            </p:cNvSpPr>
            <p:nvPr/>
          </p:nvSpPr>
          <p:spPr bwMode="auto">
            <a:xfrm>
              <a:off x="1152" y="297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47" name="Line 27"/>
            <p:cNvSpPr>
              <a:spLocks noChangeShapeType="1"/>
            </p:cNvSpPr>
            <p:nvPr/>
          </p:nvSpPr>
          <p:spPr bwMode="auto">
            <a:xfrm>
              <a:off x="1152" y="321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48" name="Line 28"/>
            <p:cNvSpPr>
              <a:spLocks noChangeShapeType="1"/>
            </p:cNvSpPr>
            <p:nvPr/>
          </p:nvSpPr>
          <p:spPr bwMode="auto">
            <a:xfrm>
              <a:off x="1152" y="345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49" name="Line 29"/>
            <p:cNvSpPr>
              <a:spLocks noChangeShapeType="1"/>
            </p:cNvSpPr>
            <p:nvPr/>
          </p:nvSpPr>
          <p:spPr bwMode="auto">
            <a:xfrm>
              <a:off x="1152" y="369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50" name="Line 30"/>
            <p:cNvSpPr>
              <a:spLocks noChangeShapeType="1"/>
            </p:cNvSpPr>
            <p:nvPr/>
          </p:nvSpPr>
          <p:spPr bwMode="auto">
            <a:xfrm>
              <a:off x="1152" y="393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56351" name="Group 31"/>
          <p:cNvGrpSpPr>
            <a:grpSpLocks/>
          </p:cNvGrpSpPr>
          <p:nvPr/>
        </p:nvGrpSpPr>
        <p:grpSpPr bwMode="auto">
          <a:xfrm>
            <a:off x="1828800" y="3352800"/>
            <a:ext cx="4724400" cy="1524000"/>
            <a:chOff x="1152" y="2976"/>
            <a:chExt cx="2976" cy="960"/>
          </a:xfrm>
        </p:grpSpPr>
        <p:sp>
          <p:nvSpPr>
            <p:cNvPr id="56352" name="Line 32"/>
            <p:cNvSpPr>
              <a:spLocks noChangeShapeType="1"/>
            </p:cNvSpPr>
            <p:nvPr/>
          </p:nvSpPr>
          <p:spPr bwMode="auto">
            <a:xfrm>
              <a:off x="1152" y="297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53" name="Line 33"/>
            <p:cNvSpPr>
              <a:spLocks noChangeShapeType="1"/>
            </p:cNvSpPr>
            <p:nvPr/>
          </p:nvSpPr>
          <p:spPr bwMode="auto">
            <a:xfrm>
              <a:off x="1152" y="321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54" name="Line 34"/>
            <p:cNvSpPr>
              <a:spLocks noChangeShapeType="1"/>
            </p:cNvSpPr>
            <p:nvPr/>
          </p:nvSpPr>
          <p:spPr bwMode="auto">
            <a:xfrm>
              <a:off x="1152" y="345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55" name="Line 35"/>
            <p:cNvSpPr>
              <a:spLocks noChangeShapeType="1"/>
            </p:cNvSpPr>
            <p:nvPr/>
          </p:nvSpPr>
          <p:spPr bwMode="auto">
            <a:xfrm>
              <a:off x="1152" y="369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56" name="Line 36"/>
            <p:cNvSpPr>
              <a:spLocks noChangeShapeType="1"/>
            </p:cNvSpPr>
            <p:nvPr/>
          </p:nvSpPr>
          <p:spPr bwMode="auto">
            <a:xfrm>
              <a:off x="1152" y="393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grpSp>
      <p:sp>
        <p:nvSpPr>
          <p:cNvPr id="56357" name="Oval 37"/>
          <p:cNvSpPr>
            <a:spLocks noChangeArrowheads="1"/>
          </p:cNvSpPr>
          <p:nvPr/>
        </p:nvSpPr>
        <p:spPr bwMode="auto">
          <a:xfrm>
            <a:off x="685800" y="11430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6358" name="Oval 38"/>
          <p:cNvSpPr>
            <a:spLocks noChangeArrowheads="1"/>
          </p:cNvSpPr>
          <p:nvPr/>
        </p:nvSpPr>
        <p:spPr bwMode="auto">
          <a:xfrm>
            <a:off x="685800" y="19812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6359" name="Oval 39"/>
          <p:cNvSpPr>
            <a:spLocks noChangeArrowheads="1"/>
          </p:cNvSpPr>
          <p:nvPr/>
        </p:nvSpPr>
        <p:spPr bwMode="auto">
          <a:xfrm>
            <a:off x="685800" y="27432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6360" name="Oval 40"/>
          <p:cNvSpPr>
            <a:spLocks noChangeArrowheads="1"/>
          </p:cNvSpPr>
          <p:nvPr/>
        </p:nvSpPr>
        <p:spPr bwMode="auto">
          <a:xfrm>
            <a:off x="685800" y="35052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6361" name="Oval 41"/>
          <p:cNvSpPr>
            <a:spLocks noChangeArrowheads="1"/>
          </p:cNvSpPr>
          <p:nvPr/>
        </p:nvSpPr>
        <p:spPr bwMode="auto">
          <a:xfrm>
            <a:off x="685800" y="43434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grpSp>
        <p:nvGrpSpPr>
          <p:cNvPr id="56362" name="Group 42"/>
          <p:cNvGrpSpPr>
            <a:grpSpLocks/>
          </p:cNvGrpSpPr>
          <p:nvPr/>
        </p:nvGrpSpPr>
        <p:grpSpPr bwMode="auto">
          <a:xfrm>
            <a:off x="1828800" y="5257800"/>
            <a:ext cx="4724400" cy="1524000"/>
            <a:chOff x="1152" y="2976"/>
            <a:chExt cx="2976" cy="960"/>
          </a:xfrm>
        </p:grpSpPr>
        <p:sp>
          <p:nvSpPr>
            <p:cNvPr id="56363" name="Line 43"/>
            <p:cNvSpPr>
              <a:spLocks noChangeShapeType="1"/>
            </p:cNvSpPr>
            <p:nvPr/>
          </p:nvSpPr>
          <p:spPr bwMode="auto">
            <a:xfrm>
              <a:off x="1152" y="297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64" name="Line 44"/>
            <p:cNvSpPr>
              <a:spLocks noChangeShapeType="1"/>
            </p:cNvSpPr>
            <p:nvPr/>
          </p:nvSpPr>
          <p:spPr bwMode="auto">
            <a:xfrm>
              <a:off x="1152" y="321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65" name="Line 45"/>
            <p:cNvSpPr>
              <a:spLocks noChangeShapeType="1"/>
            </p:cNvSpPr>
            <p:nvPr/>
          </p:nvSpPr>
          <p:spPr bwMode="auto">
            <a:xfrm>
              <a:off x="1152" y="345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66" name="Line 46"/>
            <p:cNvSpPr>
              <a:spLocks noChangeShapeType="1"/>
            </p:cNvSpPr>
            <p:nvPr/>
          </p:nvSpPr>
          <p:spPr bwMode="auto">
            <a:xfrm>
              <a:off x="1152" y="369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67" name="Line 47"/>
            <p:cNvSpPr>
              <a:spLocks noChangeShapeType="1"/>
            </p:cNvSpPr>
            <p:nvPr/>
          </p:nvSpPr>
          <p:spPr bwMode="auto">
            <a:xfrm>
              <a:off x="1152" y="393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grpSp>
      <p:sp>
        <p:nvSpPr>
          <p:cNvPr id="56368" name="Rectangle 48"/>
          <p:cNvSpPr>
            <a:spLocks noChangeArrowheads="1"/>
          </p:cNvSpPr>
          <p:nvPr/>
        </p:nvSpPr>
        <p:spPr bwMode="auto">
          <a:xfrm>
            <a:off x="381001" y="5029200"/>
            <a:ext cx="533400" cy="533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6369" name="Rectangle 49"/>
          <p:cNvSpPr>
            <a:spLocks noChangeArrowheads="1"/>
          </p:cNvSpPr>
          <p:nvPr/>
        </p:nvSpPr>
        <p:spPr bwMode="auto">
          <a:xfrm>
            <a:off x="381001" y="5791200"/>
            <a:ext cx="533400" cy="533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6370" name="Rectangle 50"/>
          <p:cNvSpPr>
            <a:spLocks noChangeArrowheads="1"/>
          </p:cNvSpPr>
          <p:nvPr/>
        </p:nvSpPr>
        <p:spPr bwMode="auto">
          <a:xfrm>
            <a:off x="381001" y="6629400"/>
            <a:ext cx="533400" cy="533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6371" name="Text Box 51"/>
          <p:cNvSpPr txBox="1">
            <a:spLocks noChangeArrowheads="1"/>
          </p:cNvSpPr>
          <p:nvPr/>
        </p:nvSpPr>
        <p:spPr bwMode="auto">
          <a:xfrm>
            <a:off x="990600" y="4983165"/>
            <a:ext cx="47244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Slide 11:</a:t>
            </a:r>
          </a:p>
        </p:txBody>
      </p:sp>
      <p:sp>
        <p:nvSpPr>
          <p:cNvPr id="56372" name="Text Box 52"/>
          <p:cNvSpPr txBox="1">
            <a:spLocks noChangeArrowheads="1"/>
          </p:cNvSpPr>
          <p:nvPr/>
        </p:nvSpPr>
        <p:spPr bwMode="auto">
          <a:xfrm>
            <a:off x="990600" y="5745167"/>
            <a:ext cx="47244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Slide 12:</a:t>
            </a:r>
          </a:p>
        </p:txBody>
      </p:sp>
      <p:sp>
        <p:nvSpPr>
          <p:cNvPr id="56373" name="Text Box 53"/>
          <p:cNvSpPr txBox="1">
            <a:spLocks noChangeArrowheads="1"/>
          </p:cNvSpPr>
          <p:nvPr/>
        </p:nvSpPr>
        <p:spPr bwMode="auto">
          <a:xfrm>
            <a:off x="990600" y="6583367"/>
            <a:ext cx="47244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Slide 13:</a:t>
            </a:r>
          </a:p>
        </p:txBody>
      </p:sp>
      <p:sp>
        <p:nvSpPr>
          <p:cNvPr id="56374" name="Oval 54"/>
          <p:cNvSpPr>
            <a:spLocks noChangeArrowheads="1"/>
          </p:cNvSpPr>
          <p:nvPr/>
        </p:nvSpPr>
        <p:spPr bwMode="auto">
          <a:xfrm>
            <a:off x="685800" y="50292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6375" name="Oval 55"/>
          <p:cNvSpPr>
            <a:spLocks noChangeArrowheads="1"/>
          </p:cNvSpPr>
          <p:nvPr/>
        </p:nvSpPr>
        <p:spPr bwMode="auto">
          <a:xfrm>
            <a:off x="685800" y="57912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6376" name="Oval 56"/>
          <p:cNvSpPr>
            <a:spLocks noChangeArrowheads="1"/>
          </p:cNvSpPr>
          <p:nvPr/>
        </p:nvSpPr>
        <p:spPr bwMode="auto">
          <a:xfrm>
            <a:off x="685800" y="66294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grpSp>
        <p:nvGrpSpPr>
          <p:cNvPr id="56377" name="Group 57"/>
          <p:cNvGrpSpPr>
            <a:grpSpLocks/>
          </p:cNvGrpSpPr>
          <p:nvPr/>
        </p:nvGrpSpPr>
        <p:grpSpPr bwMode="auto">
          <a:xfrm>
            <a:off x="1828800" y="7162800"/>
            <a:ext cx="4724400" cy="1524000"/>
            <a:chOff x="1152" y="2976"/>
            <a:chExt cx="2976" cy="960"/>
          </a:xfrm>
        </p:grpSpPr>
        <p:sp>
          <p:nvSpPr>
            <p:cNvPr id="56378" name="Line 58"/>
            <p:cNvSpPr>
              <a:spLocks noChangeShapeType="1"/>
            </p:cNvSpPr>
            <p:nvPr/>
          </p:nvSpPr>
          <p:spPr bwMode="auto">
            <a:xfrm>
              <a:off x="1152" y="297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79" name="Line 59"/>
            <p:cNvSpPr>
              <a:spLocks noChangeShapeType="1"/>
            </p:cNvSpPr>
            <p:nvPr/>
          </p:nvSpPr>
          <p:spPr bwMode="auto">
            <a:xfrm>
              <a:off x="1152" y="321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80" name="Line 60"/>
            <p:cNvSpPr>
              <a:spLocks noChangeShapeType="1"/>
            </p:cNvSpPr>
            <p:nvPr/>
          </p:nvSpPr>
          <p:spPr bwMode="auto">
            <a:xfrm>
              <a:off x="1152" y="345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81" name="Line 61"/>
            <p:cNvSpPr>
              <a:spLocks noChangeShapeType="1"/>
            </p:cNvSpPr>
            <p:nvPr/>
          </p:nvSpPr>
          <p:spPr bwMode="auto">
            <a:xfrm>
              <a:off x="1152" y="369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82" name="Line 62"/>
            <p:cNvSpPr>
              <a:spLocks noChangeShapeType="1"/>
            </p:cNvSpPr>
            <p:nvPr/>
          </p:nvSpPr>
          <p:spPr bwMode="auto">
            <a:xfrm>
              <a:off x="1152" y="3936"/>
              <a:ext cx="2976" cy="0"/>
            </a:xfrm>
            <a:prstGeom prst="line">
              <a:avLst/>
            </a:prstGeom>
            <a:noFill/>
            <a:ln w="9525">
              <a:solidFill>
                <a:schemeClr val="tx1"/>
              </a:solidFill>
              <a:round/>
              <a:headEnd/>
              <a:tailEnd/>
            </a:ln>
            <a:effectLst/>
          </p:spPr>
          <p:txBody>
            <a:bodyPr>
              <a:prstTxWarp prst="textNoShape">
                <a:avLst/>
              </a:prstTxWarp>
            </a:bodyPr>
            <a:lstStyle/>
            <a:p>
              <a:endParaRPr lang="en-US"/>
            </a:p>
          </p:txBody>
        </p:sp>
      </p:grpSp>
      <p:sp>
        <p:nvSpPr>
          <p:cNvPr id="56383" name="Rectangle 63"/>
          <p:cNvSpPr>
            <a:spLocks noChangeArrowheads="1"/>
          </p:cNvSpPr>
          <p:nvPr/>
        </p:nvSpPr>
        <p:spPr bwMode="auto">
          <a:xfrm>
            <a:off x="381001" y="7391400"/>
            <a:ext cx="533400" cy="533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6384" name="Text Box 64"/>
          <p:cNvSpPr txBox="1">
            <a:spLocks noChangeArrowheads="1"/>
          </p:cNvSpPr>
          <p:nvPr/>
        </p:nvSpPr>
        <p:spPr bwMode="auto">
          <a:xfrm>
            <a:off x="990600" y="7345367"/>
            <a:ext cx="47244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Slide 14:</a:t>
            </a:r>
          </a:p>
        </p:txBody>
      </p:sp>
      <p:sp>
        <p:nvSpPr>
          <p:cNvPr id="56385" name="Oval 65"/>
          <p:cNvSpPr>
            <a:spLocks noChangeArrowheads="1"/>
          </p:cNvSpPr>
          <p:nvPr/>
        </p:nvSpPr>
        <p:spPr bwMode="auto">
          <a:xfrm>
            <a:off x="685800" y="73914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6386" name="Text Box 66"/>
          <p:cNvSpPr txBox="1">
            <a:spLocks noChangeArrowheads="1"/>
          </p:cNvSpPr>
          <p:nvPr/>
        </p:nvSpPr>
        <p:spPr bwMode="auto">
          <a:xfrm>
            <a:off x="228601" y="533403"/>
            <a:ext cx="61722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solidFill>
                  <a:schemeClr val="accent2"/>
                </a:solidFill>
              </a:rPr>
              <a:t>(continued)</a:t>
            </a:r>
          </a:p>
        </p:txBody>
      </p:sp>
      <p:grpSp>
        <p:nvGrpSpPr>
          <p:cNvPr id="56387" name="Group 67"/>
          <p:cNvGrpSpPr>
            <a:grpSpLocks/>
          </p:cNvGrpSpPr>
          <p:nvPr/>
        </p:nvGrpSpPr>
        <p:grpSpPr bwMode="auto">
          <a:xfrm>
            <a:off x="152400" y="152403"/>
            <a:ext cx="6477000" cy="461963"/>
            <a:chOff x="96" y="96"/>
            <a:chExt cx="4080" cy="291"/>
          </a:xfrm>
        </p:grpSpPr>
        <p:sp>
          <p:nvSpPr>
            <p:cNvPr id="56388" name="Text Box 68"/>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56389" name="AutoShape 69"/>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56390" name="Picture 70"/>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56391" name="Picture 71"/>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64" name="Text Box 32"/>
          <p:cNvSpPr txBox="1">
            <a:spLocks noChangeArrowheads="1"/>
          </p:cNvSpPr>
          <p:nvPr/>
        </p:nvSpPr>
        <p:spPr bwMode="auto">
          <a:xfrm>
            <a:off x="152400" y="3851969"/>
            <a:ext cx="6553200" cy="3539430"/>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buFontTx/>
              <a:buAutoNum type="arabicPeriod" startAt="7"/>
            </a:pPr>
            <a:r>
              <a:rPr lang="en-US" sz="1400" dirty="0">
                <a:latin typeface="Georgia" pitchFamily="-65" charset="0"/>
              </a:rPr>
              <a:t>Where can I get my information? Do I have to use specific resources?</a:t>
            </a:r>
          </a:p>
          <a:p>
            <a:pPr marL="457200" indent="-457200">
              <a:spcBef>
                <a:spcPct val="50000"/>
              </a:spcBef>
            </a:pPr>
            <a:r>
              <a:rPr lang="en-US" sz="1400" u="sng" dirty="0">
                <a:latin typeface="Georgia" pitchFamily="-65" charset="0"/>
              </a:rPr>
              <a:t># needed 	</a:t>
            </a:r>
            <a:r>
              <a:rPr lang="en-US" sz="1400" dirty="0">
                <a:latin typeface="Georgia" pitchFamily="-65" charset="0"/>
              </a:rPr>
              <a:t>            </a:t>
            </a:r>
            <a:r>
              <a:rPr lang="en-US" sz="1400" u="sng" dirty="0">
                <a:latin typeface="Georgia" pitchFamily="-65" charset="0"/>
              </a:rPr>
              <a:t>Home?    School Library?   Public Library?  </a:t>
            </a:r>
            <a:r>
              <a:rPr lang="en-US" sz="1400" u="sng" dirty="0">
                <a:latin typeface="Georgia" pitchFamily="-65" charset="0"/>
              </a:rPr>
              <a:t> </a:t>
            </a:r>
            <a:r>
              <a:rPr lang="en-US" sz="1400" u="sng" dirty="0" smtClean="0">
                <a:latin typeface="Georgia" pitchFamily="-65" charset="0"/>
              </a:rPr>
              <a:t> Someplace Else</a:t>
            </a:r>
            <a:r>
              <a:rPr lang="en-US" sz="1400" dirty="0" smtClean="0">
                <a:latin typeface="Georgia" pitchFamily="-65" charset="0"/>
              </a:rPr>
              <a:t>?</a:t>
            </a:r>
            <a:endParaRPr lang="en-US" sz="1400" dirty="0">
              <a:latin typeface="Georgia" pitchFamily="-65" charset="0"/>
            </a:endParaRPr>
          </a:p>
          <a:p>
            <a:pPr marL="457200" indent="-457200">
              <a:spcBef>
                <a:spcPct val="50000"/>
              </a:spcBef>
            </a:pPr>
            <a:r>
              <a:rPr lang="en-US" sz="1400" dirty="0">
                <a:latin typeface="Georgia" pitchFamily="-65" charset="0"/>
              </a:rPr>
              <a:t>	Book	</a:t>
            </a:r>
          </a:p>
          <a:p>
            <a:pPr marL="457200" indent="-457200">
              <a:spcBef>
                <a:spcPct val="50000"/>
              </a:spcBef>
            </a:pPr>
            <a:r>
              <a:rPr lang="en-US" sz="1400" dirty="0">
                <a:latin typeface="Georgia" pitchFamily="-65" charset="0"/>
              </a:rPr>
              <a:t>	Encyclopedia</a:t>
            </a:r>
          </a:p>
          <a:p>
            <a:pPr marL="457200" indent="-457200">
              <a:spcBef>
                <a:spcPct val="50000"/>
              </a:spcBef>
            </a:pPr>
            <a:r>
              <a:rPr lang="en-US" sz="1400" dirty="0">
                <a:latin typeface="Georgia" pitchFamily="-65" charset="0"/>
              </a:rPr>
              <a:t>	Internet site</a:t>
            </a:r>
          </a:p>
          <a:p>
            <a:pPr marL="457200" indent="-457200">
              <a:spcBef>
                <a:spcPct val="50000"/>
              </a:spcBef>
            </a:pPr>
            <a:r>
              <a:rPr lang="en-US" sz="1400" dirty="0" smtClean="0">
                <a:latin typeface="Georgia" pitchFamily="-65" charset="0"/>
              </a:rPr>
              <a:t>	Elect. database</a:t>
            </a:r>
          </a:p>
          <a:p>
            <a:pPr marL="457200" indent="-457200">
              <a:spcBef>
                <a:spcPct val="50000"/>
              </a:spcBef>
            </a:pPr>
            <a:r>
              <a:rPr lang="en-US" sz="1400" dirty="0">
                <a:latin typeface="Georgia" pitchFamily="-65" charset="0"/>
              </a:rPr>
              <a:t>	Magazines</a:t>
            </a:r>
          </a:p>
          <a:p>
            <a:pPr marL="457200" indent="-457200">
              <a:spcBef>
                <a:spcPct val="50000"/>
              </a:spcBef>
            </a:pPr>
            <a:r>
              <a:rPr lang="en-US" sz="1400" dirty="0">
                <a:latin typeface="Georgia" pitchFamily="-65" charset="0"/>
              </a:rPr>
              <a:t>	Newspapers</a:t>
            </a:r>
          </a:p>
          <a:p>
            <a:pPr marL="457200" indent="-457200">
              <a:spcBef>
                <a:spcPct val="50000"/>
              </a:spcBef>
            </a:pPr>
            <a:r>
              <a:rPr lang="en-US" sz="1400" dirty="0">
                <a:latin typeface="Georgia" pitchFamily="-65" charset="0"/>
              </a:rPr>
              <a:t>	Atlas</a:t>
            </a:r>
          </a:p>
          <a:p>
            <a:pPr marL="457200" indent="-457200">
              <a:spcBef>
                <a:spcPct val="50000"/>
              </a:spcBef>
            </a:pPr>
            <a:r>
              <a:rPr lang="en-US" sz="1400" dirty="0">
                <a:latin typeface="Georgia" pitchFamily="-65" charset="0"/>
              </a:rPr>
              <a:t>	Almanac</a:t>
            </a:r>
          </a:p>
          <a:p>
            <a:pPr>
              <a:spcBef>
                <a:spcPct val="50000"/>
              </a:spcBef>
            </a:pPr>
            <a:r>
              <a:rPr lang="en-US" sz="1400" dirty="0">
                <a:latin typeface="Georgia" pitchFamily="-65" charset="0"/>
              </a:rPr>
              <a:t> </a:t>
            </a:r>
            <a:r>
              <a:rPr lang="en-US" sz="1400" dirty="0" smtClean="0">
                <a:latin typeface="Georgia" pitchFamily="-65" charset="0"/>
              </a:rPr>
              <a:t>          Other</a:t>
            </a:r>
            <a:endParaRPr lang="en-US" sz="1400" dirty="0">
              <a:latin typeface="Georgia" pitchFamily="-65" charset="0"/>
            </a:endParaRPr>
          </a:p>
        </p:txBody>
      </p:sp>
      <p:sp>
        <p:nvSpPr>
          <p:cNvPr id="90" name="Slide Number Placeholder 3"/>
          <p:cNvSpPr>
            <a:spLocks noGrp="1"/>
          </p:cNvSpPr>
          <p:nvPr>
            <p:ph type="sldNum" sz="quarter" idx="12"/>
          </p:nvPr>
        </p:nvSpPr>
        <p:spPr/>
        <p:txBody>
          <a:bodyPr/>
          <a:lstStyle/>
          <a:p>
            <a:fld id="{E5568B60-6D07-6C48-B15D-FDBFFC2B89F4}" type="slidenum">
              <a:rPr lang="en-US"/>
              <a:pPr/>
              <a:t>3</a:t>
            </a:fld>
            <a:endParaRPr lang="en-US"/>
          </a:p>
        </p:txBody>
      </p:sp>
      <p:sp>
        <p:nvSpPr>
          <p:cNvPr id="69634" name="Text Box 2"/>
          <p:cNvSpPr txBox="1">
            <a:spLocks noChangeArrowheads="1"/>
          </p:cNvSpPr>
          <p:nvPr/>
        </p:nvSpPr>
        <p:spPr bwMode="auto">
          <a:xfrm>
            <a:off x="381001" y="76200"/>
            <a:ext cx="5867400" cy="52322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a:solidFill>
                  <a:schemeClr val="accent2"/>
                </a:solidFill>
                <a:latin typeface="Georgia" pitchFamily="-65" charset="0"/>
              </a:rPr>
              <a:t>Research Project Overview</a:t>
            </a:r>
          </a:p>
        </p:txBody>
      </p:sp>
      <p:sp>
        <p:nvSpPr>
          <p:cNvPr id="69635" name="Text Box 3"/>
          <p:cNvSpPr txBox="1">
            <a:spLocks noChangeArrowheads="1"/>
          </p:cNvSpPr>
          <p:nvPr/>
        </p:nvSpPr>
        <p:spPr bwMode="auto">
          <a:xfrm>
            <a:off x="228601" y="1295400"/>
            <a:ext cx="6553200" cy="2462212"/>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buFontTx/>
              <a:buAutoNum type="arabicPeriod" startAt="5"/>
            </a:pPr>
            <a:r>
              <a:rPr lang="en-US" sz="1400" dirty="0">
                <a:latin typeface="Georgia" pitchFamily="-65" charset="0"/>
              </a:rPr>
              <a:t>Do I have to type  it or can</a:t>
            </a:r>
            <a:r>
              <a:rPr lang="en-US" sz="1400" dirty="0" smtClean="0">
                <a:latin typeface="Georgia" pitchFamily="-65" charset="0"/>
              </a:rPr>
              <a:t> it </a:t>
            </a:r>
            <a:r>
              <a:rPr lang="en-US" sz="1400" dirty="0">
                <a:latin typeface="Georgia" pitchFamily="-65" charset="0"/>
              </a:rPr>
              <a:t>be hand-written?</a:t>
            </a:r>
          </a:p>
          <a:p>
            <a:pPr marL="457200" indent="-457200">
              <a:spcBef>
                <a:spcPct val="50000"/>
              </a:spcBef>
            </a:pPr>
            <a:r>
              <a:rPr lang="en-US" sz="1400" dirty="0">
                <a:latin typeface="Georgia" pitchFamily="-65" charset="0"/>
              </a:rPr>
              <a:t>Typed		Hand-written   </a:t>
            </a:r>
            <a:br>
              <a:rPr lang="en-US" sz="1400" dirty="0">
                <a:latin typeface="Georgia" pitchFamily="-65" charset="0"/>
              </a:rPr>
            </a:br>
            <a:r>
              <a:rPr lang="en-US" sz="1400" dirty="0">
                <a:latin typeface="Georgia" pitchFamily="-65" charset="0"/>
              </a:rPr>
              <a:t> </a:t>
            </a:r>
          </a:p>
          <a:p>
            <a:pPr marL="457200" indent="-457200">
              <a:spcBef>
                <a:spcPct val="50000"/>
              </a:spcBef>
              <a:buFontTx/>
              <a:buAutoNum type="arabicPeriod" startAt="6"/>
            </a:pPr>
            <a:r>
              <a:rPr lang="en-US" sz="1400" dirty="0">
                <a:latin typeface="Georgia" pitchFamily="-65" charset="0"/>
              </a:rPr>
              <a:t>What computer programs do I have to use?</a:t>
            </a:r>
          </a:p>
          <a:p>
            <a:pPr marL="457200" indent="-457200">
              <a:spcBef>
                <a:spcPct val="50000"/>
              </a:spcBef>
            </a:pPr>
            <a:r>
              <a:rPr lang="en-US" sz="1400" dirty="0">
                <a:latin typeface="Georgia" pitchFamily="-65" charset="0"/>
              </a:rPr>
              <a:t>Word	</a:t>
            </a:r>
            <a:r>
              <a:rPr lang="en-US" sz="1400" dirty="0" smtClean="0">
                <a:latin typeface="Georgia" pitchFamily="-65" charset="0"/>
              </a:rPr>
              <a:t>	</a:t>
            </a:r>
            <a:r>
              <a:rPr lang="en-US" sz="1400" dirty="0">
                <a:latin typeface="Georgia" pitchFamily="-65" charset="0"/>
              </a:rPr>
              <a:t>PowerPoint	Inspiration	</a:t>
            </a:r>
            <a:endParaRPr lang="en-US" sz="1400" dirty="0" smtClean="0">
              <a:latin typeface="Georgia" pitchFamily="-65" charset="0"/>
            </a:endParaRPr>
          </a:p>
          <a:p>
            <a:pPr marL="457200" indent="-457200">
              <a:spcBef>
                <a:spcPct val="50000"/>
              </a:spcBef>
            </a:pPr>
            <a:r>
              <a:rPr lang="en-US" sz="1400" dirty="0" smtClean="0">
                <a:latin typeface="Georgia" pitchFamily="-65" charset="0"/>
              </a:rPr>
              <a:t>Internet tools (browser, search engine)</a:t>
            </a:r>
            <a:r>
              <a:rPr lang="en-US" sz="1400" dirty="0">
                <a:latin typeface="Georgia" pitchFamily="-65" charset="0"/>
              </a:rPr>
              <a:t>	</a:t>
            </a:r>
            <a:endParaRPr lang="en-US" sz="1400" dirty="0" smtClean="0">
              <a:latin typeface="Georgia" pitchFamily="-65" charset="0"/>
            </a:endParaRPr>
          </a:p>
          <a:p>
            <a:pPr marL="457200" indent="-457200">
              <a:spcBef>
                <a:spcPct val="50000"/>
              </a:spcBef>
            </a:pPr>
            <a:r>
              <a:rPr lang="en-US" sz="1400" dirty="0" smtClean="0">
                <a:latin typeface="Georgia" pitchFamily="-65" charset="0"/>
              </a:rPr>
              <a:t>None		Other:	</a:t>
            </a:r>
          </a:p>
          <a:p>
            <a:pPr marL="457200" indent="-457200">
              <a:spcBef>
                <a:spcPct val="50000"/>
              </a:spcBef>
            </a:pPr>
            <a:endParaRPr lang="en-US" sz="1400" dirty="0">
              <a:latin typeface="Georgia" pitchFamily="-65" charset="0"/>
            </a:endParaRPr>
          </a:p>
        </p:txBody>
      </p:sp>
      <p:sp>
        <p:nvSpPr>
          <p:cNvPr id="69644" name="Oval 12"/>
          <p:cNvSpPr>
            <a:spLocks noChangeArrowheads="1"/>
          </p:cNvSpPr>
          <p:nvPr/>
        </p:nvSpPr>
        <p:spPr bwMode="auto">
          <a:xfrm>
            <a:off x="914400" y="16764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dirty="0"/>
          </a:p>
        </p:txBody>
      </p:sp>
      <p:sp>
        <p:nvSpPr>
          <p:cNvPr id="69645" name="Oval 13"/>
          <p:cNvSpPr>
            <a:spLocks noChangeArrowheads="1"/>
          </p:cNvSpPr>
          <p:nvPr/>
        </p:nvSpPr>
        <p:spPr bwMode="auto">
          <a:xfrm>
            <a:off x="3276601" y="16764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dirty="0"/>
          </a:p>
        </p:txBody>
      </p:sp>
      <p:sp>
        <p:nvSpPr>
          <p:cNvPr id="69646" name="Oval 14"/>
          <p:cNvSpPr>
            <a:spLocks noChangeArrowheads="1"/>
          </p:cNvSpPr>
          <p:nvPr/>
        </p:nvSpPr>
        <p:spPr bwMode="auto">
          <a:xfrm>
            <a:off x="914400" y="25146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dirty="0"/>
          </a:p>
        </p:txBody>
      </p:sp>
      <p:sp>
        <p:nvSpPr>
          <p:cNvPr id="69647" name="Oval 15"/>
          <p:cNvSpPr>
            <a:spLocks noChangeArrowheads="1"/>
          </p:cNvSpPr>
          <p:nvPr/>
        </p:nvSpPr>
        <p:spPr bwMode="auto">
          <a:xfrm>
            <a:off x="2286000" y="25146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dirty="0"/>
          </a:p>
        </p:txBody>
      </p:sp>
      <p:sp>
        <p:nvSpPr>
          <p:cNvPr id="69648" name="Oval 16"/>
          <p:cNvSpPr>
            <a:spLocks noChangeArrowheads="1"/>
          </p:cNvSpPr>
          <p:nvPr/>
        </p:nvSpPr>
        <p:spPr bwMode="auto">
          <a:xfrm>
            <a:off x="3505200" y="28194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dirty="0"/>
          </a:p>
        </p:txBody>
      </p:sp>
      <p:sp>
        <p:nvSpPr>
          <p:cNvPr id="69657" name="Text Box 25"/>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dirty="0">
                <a:solidFill>
                  <a:schemeClr val="accent2"/>
                </a:solidFill>
                <a:latin typeface="Georgia" pitchFamily="-65" charset="0"/>
              </a:rPr>
              <a:t>Ridgefield Academy Library			                Mrs. Girolamo</a:t>
            </a:r>
          </a:p>
        </p:txBody>
      </p:sp>
      <p:cxnSp>
        <p:nvCxnSpPr>
          <p:cNvPr id="69658" name="AutoShape 26"/>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sp>
        <p:nvSpPr>
          <p:cNvPr id="69659" name="Oval 27"/>
          <p:cNvSpPr>
            <a:spLocks noChangeArrowheads="1"/>
          </p:cNvSpPr>
          <p:nvPr/>
        </p:nvSpPr>
        <p:spPr bwMode="auto">
          <a:xfrm>
            <a:off x="4114801" y="25146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dirty="0"/>
          </a:p>
        </p:txBody>
      </p:sp>
      <p:sp>
        <p:nvSpPr>
          <p:cNvPr id="69661" name="Text Box 29"/>
          <p:cNvSpPr txBox="1">
            <a:spLocks noChangeArrowheads="1"/>
          </p:cNvSpPr>
          <p:nvPr/>
        </p:nvSpPr>
        <p:spPr bwMode="auto">
          <a:xfrm>
            <a:off x="152401" y="914403"/>
            <a:ext cx="67056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dirty="0"/>
              <a:t>Plan: </a:t>
            </a:r>
            <a:r>
              <a:rPr lang="en-US" sz="1600" dirty="0"/>
              <a:t>(continued from the previous page)</a:t>
            </a:r>
          </a:p>
        </p:txBody>
      </p:sp>
      <p:sp>
        <p:nvSpPr>
          <p:cNvPr id="69663" name="Text Box 31"/>
          <p:cNvSpPr txBox="1">
            <a:spLocks noChangeArrowheads="1"/>
          </p:cNvSpPr>
          <p:nvPr/>
        </p:nvSpPr>
        <p:spPr bwMode="auto">
          <a:xfrm>
            <a:off x="228601" y="3429003"/>
            <a:ext cx="15240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dirty="0"/>
              <a:t>Do:</a:t>
            </a:r>
          </a:p>
        </p:txBody>
      </p:sp>
      <p:sp>
        <p:nvSpPr>
          <p:cNvPr id="69666" name="Rectangle 34"/>
          <p:cNvSpPr>
            <a:spLocks noChangeArrowheads="1"/>
          </p:cNvSpPr>
          <p:nvPr/>
        </p:nvSpPr>
        <p:spPr bwMode="auto">
          <a:xfrm>
            <a:off x="381000" y="4495800"/>
            <a:ext cx="304800" cy="228600"/>
          </a:xfrm>
          <a:prstGeom prst="rect">
            <a:avLst/>
          </a:prstGeom>
          <a:solidFill>
            <a:srgbClr val="CC99FF"/>
          </a:solidFill>
          <a:ln w="9525">
            <a:noFill/>
            <a:miter lim="800000"/>
            <a:headEnd/>
            <a:tailEnd/>
          </a:ln>
          <a:effectLst/>
        </p:spPr>
        <p:txBody>
          <a:bodyPr wrap="none" anchor="ctr">
            <a:prstTxWarp prst="textNoShape">
              <a:avLst/>
            </a:prstTxWarp>
          </a:bodyPr>
          <a:lstStyle/>
          <a:p>
            <a:endParaRPr lang="en-US" dirty="0"/>
          </a:p>
        </p:txBody>
      </p:sp>
      <p:sp>
        <p:nvSpPr>
          <p:cNvPr id="69667" name="Rectangle 35"/>
          <p:cNvSpPr>
            <a:spLocks noChangeArrowheads="1"/>
          </p:cNvSpPr>
          <p:nvPr/>
        </p:nvSpPr>
        <p:spPr bwMode="auto">
          <a:xfrm>
            <a:off x="381000" y="4849473"/>
            <a:ext cx="304800" cy="207819"/>
          </a:xfrm>
          <a:prstGeom prst="rect">
            <a:avLst/>
          </a:prstGeom>
          <a:solidFill>
            <a:srgbClr val="CC99FF"/>
          </a:solidFill>
          <a:ln w="9525">
            <a:noFill/>
            <a:miter lim="800000"/>
            <a:headEnd/>
            <a:tailEnd/>
          </a:ln>
          <a:effectLst/>
        </p:spPr>
        <p:txBody>
          <a:bodyPr wrap="none" anchor="ctr">
            <a:prstTxWarp prst="textNoShape">
              <a:avLst/>
            </a:prstTxWarp>
          </a:bodyPr>
          <a:lstStyle/>
          <a:p>
            <a:endParaRPr lang="en-US" dirty="0"/>
          </a:p>
        </p:txBody>
      </p:sp>
      <p:sp>
        <p:nvSpPr>
          <p:cNvPr id="69668" name="Rectangle 36"/>
          <p:cNvSpPr>
            <a:spLocks noChangeArrowheads="1"/>
          </p:cNvSpPr>
          <p:nvPr/>
        </p:nvSpPr>
        <p:spPr bwMode="auto">
          <a:xfrm>
            <a:off x="381000" y="5168711"/>
            <a:ext cx="304800" cy="228600"/>
          </a:xfrm>
          <a:prstGeom prst="rect">
            <a:avLst/>
          </a:prstGeom>
          <a:solidFill>
            <a:srgbClr val="CC99FF"/>
          </a:solidFill>
          <a:ln w="9525">
            <a:noFill/>
            <a:miter lim="800000"/>
            <a:headEnd/>
            <a:tailEnd/>
          </a:ln>
          <a:effectLst/>
        </p:spPr>
        <p:txBody>
          <a:bodyPr wrap="none" anchor="ctr">
            <a:prstTxWarp prst="textNoShape">
              <a:avLst/>
            </a:prstTxWarp>
          </a:bodyPr>
          <a:lstStyle/>
          <a:p>
            <a:endParaRPr lang="en-US" dirty="0"/>
          </a:p>
        </p:txBody>
      </p:sp>
      <p:sp>
        <p:nvSpPr>
          <p:cNvPr id="69669" name="Rectangle 37"/>
          <p:cNvSpPr>
            <a:spLocks noChangeArrowheads="1"/>
          </p:cNvSpPr>
          <p:nvPr/>
        </p:nvSpPr>
        <p:spPr bwMode="auto">
          <a:xfrm>
            <a:off x="381000" y="5486400"/>
            <a:ext cx="304800" cy="228600"/>
          </a:xfrm>
          <a:prstGeom prst="rect">
            <a:avLst/>
          </a:prstGeom>
          <a:solidFill>
            <a:srgbClr val="CC99FF"/>
          </a:solidFill>
          <a:ln w="9525">
            <a:noFill/>
            <a:miter lim="800000"/>
            <a:headEnd/>
            <a:tailEnd/>
          </a:ln>
          <a:effectLst/>
        </p:spPr>
        <p:txBody>
          <a:bodyPr wrap="none" anchor="ctr">
            <a:prstTxWarp prst="textNoShape">
              <a:avLst/>
            </a:prstTxWarp>
          </a:bodyPr>
          <a:lstStyle/>
          <a:p>
            <a:endParaRPr lang="en-US" dirty="0"/>
          </a:p>
        </p:txBody>
      </p:sp>
      <p:sp>
        <p:nvSpPr>
          <p:cNvPr id="69670" name="Rectangle 38"/>
          <p:cNvSpPr>
            <a:spLocks noChangeArrowheads="1"/>
          </p:cNvSpPr>
          <p:nvPr/>
        </p:nvSpPr>
        <p:spPr bwMode="auto">
          <a:xfrm>
            <a:off x="381000" y="5793995"/>
            <a:ext cx="304800" cy="228600"/>
          </a:xfrm>
          <a:prstGeom prst="rect">
            <a:avLst/>
          </a:prstGeom>
          <a:solidFill>
            <a:srgbClr val="CC99FF"/>
          </a:solidFill>
          <a:ln w="9525">
            <a:noFill/>
            <a:miter lim="800000"/>
            <a:headEnd/>
            <a:tailEnd/>
          </a:ln>
          <a:effectLst/>
        </p:spPr>
        <p:txBody>
          <a:bodyPr wrap="none" anchor="ctr">
            <a:prstTxWarp prst="textNoShape">
              <a:avLst/>
            </a:prstTxWarp>
          </a:bodyPr>
          <a:lstStyle/>
          <a:p>
            <a:endParaRPr lang="en-US" dirty="0"/>
          </a:p>
        </p:txBody>
      </p:sp>
      <p:sp>
        <p:nvSpPr>
          <p:cNvPr id="69671" name="Rectangle 39"/>
          <p:cNvSpPr>
            <a:spLocks noChangeArrowheads="1"/>
          </p:cNvSpPr>
          <p:nvPr/>
        </p:nvSpPr>
        <p:spPr bwMode="auto">
          <a:xfrm>
            <a:off x="381000" y="6133720"/>
            <a:ext cx="304800" cy="228600"/>
          </a:xfrm>
          <a:prstGeom prst="rect">
            <a:avLst/>
          </a:prstGeom>
          <a:solidFill>
            <a:srgbClr val="CC99FF"/>
          </a:solidFill>
          <a:ln w="9525">
            <a:noFill/>
            <a:miter lim="800000"/>
            <a:headEnd/>
            <a:tailEnd/>
          </a:ln>
          <a:effectLst/>
        </p:spPr>
        <p:txBody>
          <a:bodyPr wrap="none" anchor="ctr">
            <a:prstTxWarp prst="textNoShape">
              <a:avLst/>
            </a:prstTxWarp>
          </a:bodyPr>
          <a:lstStyle/>
          <a:p>
            <a:endParaRPr lang="en-US" dirty="0"/>
          </a:p>
        </p:txBody>
      </p:sp>
      <p:sp>
        <p:nvSpPr>
          <p:cNvPr id="69672" name="Rectangle 40"/>
          <p:cNvSpPr>
            <a:spLocks noChangeArrowheads="1"/>
          </p:cNvSpPr>
          <p:nvPr/>
        </p:nvSpPr>
        <p:spPr bwMode="auto">
          <a:xfrm>
            <a:off x="381000" y="6438520"/>
            <a:ext cx="304800" cy="228600"/>
          </a:xfrm>
          <a:prstGeom prst="rect">
            <a:avLst/>
          </a:prstGeom>
          <a:solidFill>
            <a:srgbClr val="CC99FF"/>
          </a:solidFill>
          <a:ln w="9525">
            <a:noFill/>
            <a:miter lim="800000"/>
            <a:headEnd/>
            <a:tailEnd/>
          </a:ln>
          <a:effectLst/>
        </p:spPr>
        <p:txBody>
          <a:bodyPr wrap="none" anchor="ctr">
            <a:prstTxWarp prst="textNoShape">
              <a:avLst/>
            </a:prstTxWarp>
          </a:bodyPr>
          <a:lstStyle/>
          <a:p>
            <a:endParaRPr lang="en-US" dirty="0"/>
          </a:p>
        </p:txBody>
      </p:sp>
      <p:sp>
        <p:nvSpPr>
          <p:cNvPr id="69673" name="Rectangle 41"/>
          <p:cNvSpPr>
            <a:spLocks noChangeArrowheads="1"/>
          </p:cNvSpPr>
          <p:nvPr/>
        </p:nvSpPr>
        <p:spPr bwMode="auto">
          <a:xfrm>
            <a:off x="381000" y="6762560"/>
            <a:ext cx="304800" cy="228600"/>
          </a:xfrm>
          <a:prstGeom prst="rect">
            <a:avLst/>
          </a:prstGeom>
          <a:solidFill>
            <a:srgbClr val="CC99FF"/>
          </a:solidFill>
          <a:ln w="9525">
            <a:noFill/>
            <a:miter lim="800000"/>
            <a:headEnd/>
            <a:tailEnd/>
          </a:ln>
          <a:effectLst/>
        </p:spPr>
        <p:txBody>
          <a:bodyPr wrap="none" anchor="ctr">
            <a:prstTxWarp prst="textNoShape">
              <a:avLst/>
            </a:prstTxWarp>
          </a:bodyPr>
          <a:lstStyle/>
          <a:p>
            <a:endParaRPr lang="en-US" dirty="0"/>
          </a:p>
        </p:txBody>
      </p:sp>
      <p:sp>
        <p:nvSpPr>
          <p:cNvPr id="69674" name="Rectangle 42"/>
          <p:cNvSpPr>
            <a:spLocks noChangeArrowheads="1"/>
          </p:cNvSpPr>
          <p:nvPr/>
        </p:nvSpPr>
        <p:spPr bwMode="auto">
          <a:xfrm>
            <a:off x="381000" y="7086600"/>
            <a:ext cx="304800" cy="228600"/>
          </a:xfrm>
          <a:prstGeom prst="rect">
            <a:avLst/>
          </a:prstGeom>
          <a:solidFill>
            <a:srgbClr val="CC99FF"/>
          </a:solidFill>
          <a:ln w="9525">
            <a:noFill/>
            <a:miter lim="800000"/>
            <a:headEnd/>
            <a:tailEnd/>
          </a:ln>
          <a:effectLst/>
        </p:spPr>
        <p:txBody>
          <a:bodyPr wrap="none" anchor="ctr">
            <a:prstTxWarp prst="textNoShape">
              <a:avLst/>
            </a:prstTxWarp>
          </a:bodyPr>
          <a:lstStyle/>
          <a:p>
            <a:endParaRPr lang="en-US" dirty="0"/>
          </a:p>
        </p:txBody>
      </p:sp>
      <p:grpSp>
        <p:nvGrpSpPr>
          <p:cNvPr id="69675" name="Group 43"/>
          <p:cNvGrpSpPr>
            <a:grpSpLocks/>
          </p:cNvGrpSpPr>
          <p:nvPr/>
        </p:nvGrpSpPr>
        <p:grpSpPr bwMode="auto">
          <a:xfrm>
            <a:off x="1981200" y="4565652"/>
            <a:ext cx="3886200" cy="844551"/>
            <a:chOff x="1248" y="1440"/>
            <a:chExt cx="2448" cy="532"/>
          </a:xfrm>
        </p:grpSpPr>
        <p:grpSp>
          <p:nvGrpSpPr>
            <p:cNvPr id="69676" name="Group 44"/>
            <p:cNvGrpSpPr>
              <a:grpSpLocks/>
            </p:cNvGrpSpPr>
            <p:nvPr/>
          </p:nvGrpSpPr>
          <p:grpSpPr bwMode="auto">
            <a:xfrm>
              <a:off x="1248" y="1440"/>
              <a:ext cx="2448" cy="148"/>
              <a:chOff x="1248" y="4246"/>
              <a:chExt cx="2448" cy="148"/>
            </a:xfrm>
          </p:grpSpPr>
          <p:sp>
            <p:nvSpPr>
              <p:cNvPr id="69677" name="Rectangle 45"/>
              <p:cNvSpPr>
                <a:spLocks noChangeArrowheads="1"/>
              </p:cNvSpPr>
              <p:nvPr/>
            </p:nvSpPr>
            <p:spPr bwMode="auto">
              <a:xfrm>
                <a:off x="182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678" name="Rectangle 46"/>
              <p:cNvSpPr>
                <a:spLocks noChangeArrowheads="1"/>
              </p:cNvSpPr>
              <p:nvPr/>
            </p:nvSpPr>
            <p:spPr bwMode="auto">
              <a:xfrm>
                <a:off x="2640"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nvGrpSpPr>
              <p:cNvPr id="69679" name="Group 47"/>
              <p:cNvGrpSpPr>
                <a:grpSpLocks/>
              </p:cNvGrpSpPr>
              <p:nvPr/>
            </p:nvGrpSpPr>
            <p:grpSpPr bwMode="auto">
              <a:xfrm>
                <a:off x="1248" y="4246"/>
                <a:ext cx="2448" cy="148"/>
                <a:chOff x="1248" y="4246"/>
                <a:chExt cx="2448" cy="148"/>
              </a:xfrm>
            </p:grpSpPr>
            <p:sp>
              <p:nvSpPr>
                <p:cNvPr id="69680" name="Rectangle 48"/>
                <p:cNvSpPr>
                  <a:spLocks noChangeArrowheads="1"/>
                </p:cNvSpPr>
                <p:nvPr/>
              </p:nvSpPr>
              <p:spPr bwMode="auto">
                <a:xfrm>
                  <a:off x="1248"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681" name="Rectangle 49"/>
                <p:cNvSpPr>
                  <a:spLocks noChangeArrowheads="1"/>
                </p:cNvSpPr>
                <p:nvPr/>
              </p:nvSpPr>
              <p:spPr bwMode="auto">
                <a:xfrm>
                  <a:off x="350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grpSp>
        <p:grpSp>
          <p:nvGrpSpPr>
            <p:cNvPr id="69682" name="Group 50"/>
            <p:cNvGrpSpPr>
              <a:grpSpLocks/>
            </p:cNvGrpSpPr>
            <p:nvPr/>
          </p:nvGrpSpPr>
          <p:grpSpPr bwMode="auto">
            <a:xfrm>
              <a:off x="1248" y="1632"/>
              <a:ext cx="2448" cy="148"/>
              <a:chOff x="1248" y="4246"/>
              <a:chExt cx="2448" cy="148"/>
            </a:xfrm>
          </p:grpSpPr>
          <p:sp>
            <p:nvSpPr>
              <p:cNvPr id="69683" name="Rectangle 51"/>
              <p:cNvSpPr>
                <a:spLocks noChangeArrowheads="1"/>
              </p:cNvSpPr>
              <p:nvPr/>
            </p:nvSpPr>
            <p:spPr bwMode="auto">
              <a:xfrm>
                <a:off x="182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684" name="Rectangle 52"/>
              <p:cNvSpPr>
                <a:spLocks noChangeArrowheads="1"/>
              </p:cNvSpPr>
              <p:nvPr/>
            </p:nvSpPr>
            <p:spPr bwMode="auto">
              <a:xfrm>
                <a:off x="2640"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nvGrpSpPr>
              <p:cNvPr id="69685" name="Group 53"/>
              <p:cNvGrpSpPr>
                <a:grpSpLocks/>
              </p:cNvGrpSpPr>
              <p:nvPr/>
            </p:nvGrpSpPr>
            <p:grpSpPr bwMode="auto">
              <a:xfrm>
                <a:off x="1248" y="4246"/>
                <a:ext cx="2448" cy="148"/>
                <a:chOff x="1248" y="4246"/>
                <a:chExt cx="2448" cy="148"/>
              </a:xfrm>
            </p:grpSpPr>
            <p:sp>
              <p:nvSpPr>
                <p:cNvPr id="69686" name="Rectangle 54"/>
                <p:cNvSpPr>
                  <a:spLocks noChangeArrowheads="1"/>
                </p:cNvSpPr>
                <p:nvPr/>
              </p:nvSpPr>
              <p:spPr bwMode="auto">
                <a:xfrm>
                  <a:off x="1248"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687" name="Rectangle 55"/>
                <p:cNvSpPr>
                  <a:spLocks noChangeArrowheads="1"/>
                </p:cNvSpPr>
                <p:nvPr/>
              </p:nvSpPr>
              <p:spPr bwMode="auto">
                <a:xfrm>
                  <a:off x="350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grpSp>
        <p:grpSp>
          <p:nvGrpSpPr>
            <p:cNvPr id="69688" name="Group 56"/>
            <p:cNvGrpSpPr>
              <a:grpSpLocks/>
            </p:cNvGrpSpPr>
            <p:nvPr/>
          </p:nvGrpSpPr>
          <p:grpSpPr bwMode="auto">
            <a:xfrm>
              <a:off x="1248" y="1824"/>
              <a:ext cx="2448" cy="148"/>
              <a:chOff x="1248" y="4246"/>
              <a:chExt cx="2448" cy="148"/>
            </a:xfrm>
          </p:grpSpPr>
          <p:sp>
            <p:nvSpPr>
              <p:cNvPr id="69689" name="Rectangle 57"/>
              <p:cNvSpPr>
                <a:spLocks noChangeArrowheads="1"/>
              </p:cNvSpPr>
              <p:nvPr/>
            </p:nvSpPr>
            <p:spPr bwMode="auto">
              <a:xfrm>
                <a:off x="182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690" name="Rectangle 58"/>
              <p:cNvSpPr>
                <a:spLocks noChangeArrowheads="1"/>
              </p:cNvSpPr>
              <p:nvPr/>
            </p:nvSpPr>
            <p:spPr bwMode="auto">
              <a:xfrm>
                <a:off x="2640"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nvGrpSpPr>
              <p:cNvPr id="69691" name="Group 59"/>
              <p:cNvGrpSpPr>
                <a:grpSpLocks/>
              </p:cNvGrpSpPr>
              <p:nvPr/>
            </p:nvGrpSpPr>
            <p:grpSpPr bwMode="auto">
              <a:xfrm>
                <a:off x="1248" y="4246"/>
                <a:ext cx="2448" cy="148"/>
                <a:chOff x="1248" y="4246"/>
                <a:chExt cx="2448" cy="148"/>
              </a:xfrm>
            </p:grpSpPr>
            <p:sp>
              <p:nvSpPr>
                <p:cNvPr id="69692" name="Rectangle 60"/>
                <p:cNvSpPr>
                  <a:spLocks noChangeArrowheads="1"/>
                </p:cNvSpPr>
                <p:nvPr/>
              </p:nvSpPr>
              <p:spPr bwMode="auto">
                <a:xfrm>
                  <a:off x="1248"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693" name="Rectangle 61"/>
                <p:cNvSpPr>
                  <a:spLocks noChangeArrowheads="1"/>
                </p:cNvSpPr>
                <p:nvPr/>
              </p:nvSpPr>
              <p:spPr bwMode="auto">
                <a:xfrm>
                  <a:off x="350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grpSp>
      </p:grpSp>
      <p:grpSp>
        <p:nvGrpSpPr>
          <p:cNvPr id="69694" name="Group 62"/>
          <p:cNvGrpSpPr>
            <a:grpSpLocks/>
          </p:cNvGrpSpPr>
          <p:nvPr/>
        </p:nvGrpSpPr>
        <p:grpSpPr bwMode="auto">
          <a:xfrm>
            <a:off x="1981200" y="5562603"/>
            <a:ext cx="3886200" cy="844551"/>
            <a:chOff x="1248" y="1440"/>
            <a:chExt cx="2448" cy="532"/>
          </a:xfrm>
        </p:grpSpPr>
        <p:grpSp>
          <p:nvGrpSpPr>
            <p:cNvPr id="69695" name="Group 63"/>
            <p:cNvGrpSpPr>
              <a:grpSpLocks/>
            </p:cNvGrpSpPr>
            <p:nvPr/>
          </p:nvGrpSpPr>
          <p:grpSpPr bwMode="auto">
            <a:xfrm>
              <a:off x="1248" y="1440"/>
              <a:ext cx="2448" cy="148"/>
              <a:chOff x="1248" y="4246"/>
              <a:chExt cx="2448" cy="148"/>
            </a:xfrm>
          </p:grpSpPr>
          <p:sp>
            <p:nvSpPr>
              <p:cNvPr id="69696" name="Rectangle 64"/>
              <p:cNvSpPr>
                <a:spLocks noChangeArrowheads="1"/>
              </p:cNvSpPr>
              <p:nvPr/>
            </p:nvSpPr>
            <p:spPr bwMode="auto">
              <a:xfrm>
                <a:off x="182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697" name="Rectangle 65"/>
              <p:cNvSpPr>
                <a:spLocks noChangeArrowheads="1"/>
              </p:cNvSpPr>
              <p:nvPr/>
            </p:nvSpPr>
            <p:spPr bwMode="auto">
              <a:xfrm>
                <a:off x="2640"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nvGrpSpPr>
              <p:cNvPr id="69698" name="Group 66"/>
              <p:cNvGrpSpPr>
                <a:grpSpLocks/>
              </p:cNvGrpSpPr>
              <p:nvPr/>
            </p:nvGrpSpPr>
            <p:grpSpPr bwMode="auto">
              <a:xfrm>
                <a:off x="1248" y="4246"/>
                <a:ext cx="2448" cy="148"/>
                <a:chOff x="1248" y="4246"/>
                <a:chExt cx="2448" cy="148"/>
              </a:xfrm>
            </p:grpSpPr>
            <p:sp>
              <p:nvSpPr>
                <p:cNvPr id="69699" name="Rectangle 67"/>
                <p:cNvSpPr>
                  <a:spLocks noChangeArrowheads="1"/>
                </p:cNvSpPr>
                <p:nvPr/>
              </p:nvSpPr>
              <p:spPr bwMode="auto">
                <a:xfrm>
                  <a:off x="1248"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700" name="Rectangle 68"/>
                <p:cNvSpPr>
                  <a:spLocks noChangeArrowheads="1"/>
                </p:cNvSpPr>
                <p:nvPr/>
              </p:nvSpPr>
              <p:spPr bwMode="auto">
                <a:xfrm>
                  <a:off x="350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grpSp>
        <p:grpSp>
          <p:nvGrpSpPr>
            <p:cNvPr id="69701" name="Group 69"/>
            <p:cNvGrpSpPr>
              <a:grpSpLocks/>
            </p:cNvGrpSpPr>
            <p:nvPr/>
          </p:nvGrpSpPr>
          <p:grpSpPr bwMode="auto">
            <a:xfrm>
              <a:off x="1248" y="1632"/>
              <a:ext cx="2448" cy="148"/>
              <a:chOff x="1248" y="4246"/>
              <a:chExt cx="2448" cy="148"/>
            </a:xfrm>
          </p:grpSpPr>
          <p:sp>
            <p:nvSpPr>
              <p:cNvPr id="69702" name="Rectangle 70"/>
              <p:cNvSpPr>
                <a:spLocks noChangeArrowheads="1"/>
              </p:cNvSpPr>
              <p:nvPr/>
            </p:nvSpPr>
            <p:spPr bwMode="auto">
              <a:xfrm>
                <a:off x="182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703" name="Rectangle 71"/>
              <p:cNvSpPr>
                <a:spLocks noChangeArrowheads="1"/>
              </p:cNvSpPr>
              <p:nvPr/>
            </p:nvSpPr>
            <p:spPr bwMode="auto">
              <a:xfrm>
                <a:off x="2640"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nvGrpSpPr>
              <p:cNvPr id="69704" name="Group 72"/>
              <p:cNvGrpSpPr>
                <a:grpSpLocks/>
              </p:cNvGrpSpPr>
              <p:nvPr/>
            </p:nvGrpSpPr>
            <p:grpSpPr bwMode="auto">
              <a:xfrm>
                <a:off x="1248" y="4246"/>
                <a:ext cx="2448" cy="148"/>
                <a:chOff x="1248" y="4246"/>
                <a:chExt cx="2448" cy="148"/>
              </a:xfrm>
            </p:grpSpPr>
            <p:sp>
              <p:nvSpPr>
                <p:cNvPr id="69705" name="Rectangle 73"/>
                <p:cNvSpPr>
                  <a:spLocks noChangeArrowheads="1"/>
                </p:cNvSpPr>
                <p:nvPr/>
              </p:nvSpPr>
              <p:spPr bwMode="auto">
                <a:xfrm>
                  <a:off x="1248"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706" name="Rectangle 74"/>
                <p:cNvSpPr>
                  <a:spLocks noChangeArrowheads="1"/>
                </p:cNvSpPr>
                <p:nvPr/>
              </p:nvSpPr>
              <p:spPr bwMode="auto">
                <a:xfrm>
                  <a:off x="350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grpSp>
        <p:grpSp>
          <p:nvGrpSpPr>
            <p:cNvPr id="69707" name="Group 75"/>
            <p:cNvGrpSpPr>
              <a:grpSpLocks/>
            </p:cNvGrpSpPr>
            <p:nvPr/>
          </p:nvGrpSpPr>
          <p:grpSpPr bwMode="auto">
            <a:xfrm>
              <a:off x="1248" y="1824"/>
              <a:ext cx="2448" cy="148"/>
              <a:chOff x="1248" y="4246"/>
              <a:chExt cx="2448" cy="148"/>
            </a:xfrm>
          </p:grpSpPr>
          <p:sp>
            <p:nvSpPr>
              <p:cNvPr id="69708" name="Rectangle 76"/>
              <p:cNvSpPr>
                <a:spLocks noChangeArrowheads="1"/>
              </p:cNvSpPr>
              <p:nvPr/>
            </p:nvSpPr>
            <p:spPr bwMode="auto">
              <a:xfrm>
                <a:off x="182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709" name="Rectangle 77"/>
              <p:cNvSpPr>
                <a:spLocks noChangeArrowheads="1"/>
              </p:cNvSpPr>
              <p:nvPr/>
            </p:nvSpPr>
            <p:spPr bwMode="auto">
              <a:xfrm>
                <a:off x="2640"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nvGrpSpPr>
              <p:cNvPr id="69710" name="Group 78"/>
              <p:cNvGrpSpPr>
                <a:grpSpLocks/>
              </p:cNvGrpSpPr>
              <p:nvPr/>
            </p:nvGrpSpPr>
            <p:grpSpPr bwMode="auto">
              <a:xfrm>
                <a:off x="1248" y="4246"/>
                <a:ext cx="2448" cy="148"/>
                <a:chOff x="1248" y="4246"/>
                <a:chExt cx="2448" cy="148"/>
              </a:xfrm>
            </p:grpSpPr>
            <p:sp>
              <p:nvSpPr>
                <p:cNvPr id="69711" name="Rectangle 79"/>
                <p:cNvSpPr>
                  <a:spLocks noChangeArrowheads="1"/>
                </p:cNvSpPr>
                <p:nvPr/>
              </p:nvSpPr>
              <p:spPr bwMode="auto">
                <a:xfrm>
                  <a:off x="1248"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712" name="Rectangle 80"/>
                <p:cNvSpPr>
                  <a:spLocks noChangeArrowheads="1"/>
                </p:cNvSpPr>
                <p:nvPr/>
              </p:nvSpPr>
              <p:spPr bwMode="auto">
                <a:xfrm>
                  <a:off x="350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grpSp>
      </p:grpSp>
      <p:grpSp>
        <p:nvGrpSpPr>
          <p:cNvPr id="69713" name="Group 81"/>
          <p:cNvGrpSpPr>
            <a:grpSpLocks/>
          </p:cNvGrpSpPr>
          <p:nvPr/>
        </p:nvGrpSpPr>
        <p:grpSpPr bwMode="auto">
          <a:xfrm>
            <a:off x="1981200" y="6511928"/>
            <a:ext cx="3886200" cy="844551"/>
            <a:chOff x="1248" y="1440"/>
            <a:chExt cx="2448" cy="532"/>
          </a:xfrm>
        </p:grpSpPr>
        <p:grpSp>
          <p:nvGrpSpPr>
            <p:cNvPr id="69714" name="Group 82"/>
            <p:cNvGrpSpPr>
              <a:grpSpLocks/>
            </p:cNvGrpSpPr>
            <p:nvPr/>
          </p:nvGrpSpPr>
          <p:grpSpPr bwMode="auto">
            <a:xfrm>
              <a:off x="1248" y="1440"/>
              <a:ext cx="2448" cy="148"/>
              <a:chOff x="1248" y="4246"/>
              <a:chExt cx="2448" cy="148"/>
            </a:xfrm>
          </p:grpSpPr>
          <p:sp>
            <p:nvSpPr>
              <p:cNvPr id="69715" name="Rectangle 83"/>
              <p:cNvSpPr>
                <a:spLocks noChangeArrowheads="1"/>
              </p:cNvSpPr>
              <p:nvPr/>
            </p:nvSpPr>
            <p:spPr bwMode="auto">
              <a:xfrm>
                <a:off x="182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716" name="Rectangle 84"/>
              <p:cNvSpPr>
                <a:spLocks noChangeArrowheads="1"/>
              </p:cNvSpPr>
              <p:nvPr/>
            </p:nvSpPr>
            <p:spPr bwMode="auto">
              <a:xfrm>
                <a:off x="2640"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nvGrpSpPr>
              <p:cNvPr id="69717" name="Group 85"/>
              <p:cNvGrpSpPr>
                <a:grpSpLocks/>
              </p:cNvGrpSpPr>
              <p:nvPr/>
            </p:nvGrpSpPr>
            <p:grpSpPr bwMode="auto">
              <a:xfrm>
                <a:off x="1248" y="4246"/>
                <a:ext cx="2448" cy="148"/>
                <a:chOff x="1248" y="4246"/>
                <a:chExt cx="2448" cy="148"/>
              </a:xfrm>
            </p:grpSpPr>
            <p:sp>
              <p:nvSpPr>
                <p:cNvPr id="69718" name="Rectangle 86"/>
                <p:cNvSpPr>
                  <a:spLocks noChangeArrowheads="1"/>
                </p:cNvSpPr>
                <p:nvPr/>
              </p:nvSpPr>
              <p:spPr bwMode="auto">
                <a:xfrm>
                  <a:off x="1248"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719" name="Rectangle 87"/>
                <p:cNvSpPr>
                  <a:spLocks noChangeArrowheads="1"/>
                </p:cNvSpPr>
                <p:nvPr/>
              </p:nvSpPr>
              <p:spPr bwMode="auto">
                <a:xfrm>
                  <a:off x="350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grpSp>
        <p:grpSp>
          <p:nvGrpSpPr>
            <p:cNvPr id="69720" name="Group 88"/>
            <p:cNvGrpSpPr>
              <a:grpSpLocks/>
            </p:cNvGrpSpPr>
            <p:nvPr/>
          </p:nvGrpSpPr>
          <p:grpSpPr bwMode="auto">
            <a:xfrm>
              <a:off x="1248" y="1632"/>
              <a:ext cx="2448" cy="148"/>
              <a:chOff x="1248" y="4246"/>
              <a:chExt cx="2448" cy="148"/>
            </a:xfrm>
          </p:grpSpPr>
          <p:sp>
            <p:nvSpPr>
              <p:cNvPr id="69721" name="Rectangle 89"/>
              <p:cNvSpPr>
                <a:spLocks noChangeArrowheads="1"/>
              </p:cNvSpPr>
              <p:nvPr/>
            </p:nvSpPr>
            <p:spPr bwMode="auto">
              <a:xfrm>
                <a:off x="182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722" name="Rectangle 90"/>
              <p:cNvSpPr>
                <a:spLocks noChangeArrowheads="1"/>
              </p:cNvSpPr>
              <p:nvPr/>
            </p:nvSpPr>
            <p:spPr bwMode="auto">
              <a:xfrm>
                <a:off x="2640"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nvGrpSpPr>
              <p:cNvPr id="69723" name="Group 91"/>
              <p:cNvGrpSpPr>
                <a:grpSpLocks/>
              </p:cNvGrpSpPr>
              <p:nvPr/>
            </p:nvGrpSpPr>
            <p:grpSpPr bwMode="auto">
              <a:xfrm>
                <a:off x="1248" y="4246"/>
                <a:ext cx="2448" cy="148"/>
                <a:chOff x="1248" y="4246"/>
                <a:chExt cx="2448" cy="148"/>
              </a:xfrm>
            </p:grpSpPr>
            <p:sp>
              <p:nvSpPr>
                <p:cNvPr id="69724" name="Rectangle 92"/>
                <p:cNvSpPr>
                  <a:spLocks noChangeArrowheads="1"/>
                </p:cNvSpPr>
                <p:nvPr/>
              </p:nvSpPr>
              <p:spPr bwMode="auto">
                <a:xfrm>
                  <a:off x="1248"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725" name="Rectangle 93"/>
                <p:cNvSpPr>
                  <a:spLocks noChangeArrowheads="1"/>
                </p:cNvSpPr>
                <p:nvPr/>
              </p:nvSpPr>
              <p:spPr bwMode="auto">
                <a:xfrm>
                  <a:off x="350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grpSp>
        <p:grpSp>
          <p:nvGrpSpPr>
            <p:cNvPr id="69726" name="Group 94"/>
            <p:cNvGrpSpPr>
              <a:grpSpLocks/>
            </p:cNvGrpSpPr>
            <p:nvPr/>
          </p:nvGrpSpPr>
          <p:grpSpPr bwMode="auto">
            <a:xfrm>
              <a:off x="1248" y="1824"/>
              <a:ext cx="2448" cy="148"/>
              <a:chOff x="1248" y="4246"/>
              <a:chExt cx="2448" cy="148"/>
            </a:xfrm>
          </p:grpSpPr>
          <p:sp>
            <p:nvSpPr>
              <p:cNvPr id="69727" name="Rectangle 95"/>
              <p:cNvSpPr>
                <a:spLocks noChangeArrowheads="1"/>
              </p:cNvSpPr>
              <p:nvPr/>
            </p:nvSpPr>
            <p:spPr bwMode="auto">
              <a:xfrm>
                <a:off x="182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728" name="Rectangle 96"/>
              <p:cNvSpPr>
                <a:spLocks noChangeArrowheads="1"/>
              </p:cNvSpPr>
              <p:nvPr/>
            </p:nvSpPr>
            <p:spPr bwMode="auto">
              <a:xfrm>
                <a:off x="2640"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nvGrpSpPr>
              <p:cNvPr id="69729" name="Group 97"/>
              <p:cNvGrpSpPr>
                <a:grpSpLocks/>
              </p:cNvGrpSpPr>
              <p:nvPr/>
            </p:nvGrpSpPr>
            <p:grpSpPr bwMode="auto">
              <a:xfrm>
                <a:off x="1248" y="4246"/>
                <a:ext cx="2448" cy="148"/>
                <a:chOff x="1248" y="4246"/>
                <a:chExt cx="2448" cy="148"/>
              </a:xfrm>
            </p:grpSpPr>
            <p:sp>
              <p:nvSpPr>
                <p:cNvPr id="69730" name="Rectangle 98"/>
                <p:cNvSpPr>
                  <a:spLocks noChangeArrowheads="1"/>
                </p:cNvSpPr>
                <p:nvPr/>
              </p:nvSpPr>
              <p:spPr bwMode="auto">
                <a:xfrm>
                  <a:off x="1248" y="4250"/>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sp>
              <p:nvSpPr>
                <p:cNvPr id="69731" name="Rectangle 99"/>
                <p:cNvSpPr>
                  <a:spLocks noChangeArrowheads="1"/>
                </p:cNvSpPr>
                <p:nvPr/>
              </p:nvSpPr>
              <p:spPr bwMode="auto">
                <a:xfrm>
                  <a:off x="3504" y="4246"/>
                  <a:ext cx="192"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grpSp>
        </p:grpSp>
      </p:grpSp>
      <p:grpSp>
        <p:nvGrpSpPr>
          <p:cNvPr id="69735" name="Group 103"/>
          <p:cNvGrpSpPr>
            <a:grpSpLocks/>
          </p:cNvGrpSpPr>
          <p:nvPr/>
        </p:nvGrpSpPr>
        <p:grpSpPr bwMode="auto">
          <a:xfrm>
            <a:off x="152400" y="152403"/>
            <a:ext cx="6477000" cy="461963"/>
            <a:chOff x="96" y="96"/>
            <a:chExt cx="4080" cy="291"/>
          </a:xfrm>
        </p:grpSpPr>
        <p:sp>
          <p:nvSpPr>
            <p:cNvPr id="69736" name="Text Box 104"/>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b="1" dirty="0">
                <a:solidFill>
                  <a:schemeClr val="accent2"/>
                </a:solidFill>
              </a:endParaRPr>
            </a:p>
          </p:txBody>
        </p:sp>
        <p:cxnSp>
          <p:nvCxnSpPr>
            <p:cNvPr id="69737" name="AutoShape 105"/>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69738" name="Picture 106"/>
          <p:cNvPicPr>
            <a:picLocks noChangeAspect="1" noChangeArrowheads="1"/>
          </p:cNvPicPr>
          <p:nvPr/>
        </p:nvPicPr>
        <p:blipFill>
          <a:blip r:embed="rId2"/>
          <a:srcRect/>
          <a:stretch>
            <a:fillRect/>
          </a:stretch>
        </p:blipFill>
        <p:spPr bwMode="auto">
          <a:xfrm>
            <a:off x="228600" y="7848602"/>
            <a:ext cx="1143000" cy="836613"/>
          </a:xfrm>
          <a:prstGeom prst="rect">
            <a:avLst/>
          </a:prstGeom>
          <a:noFill/>
          <a:ln w="9525">
            <a:noFill/>
            <a:miter lim="800000"/>
            <a:headEnd/>
            <a:tailEnd/>
          </a:ln>
          <a:effectLst/>
        </p:spPr>
      </p:pic>
      <p:pic>
        <p:nvPicPr>
          <p:cNvPr id="69739" name="Picture 107"/>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pic>
        <p:nvPicPr>
          <p:cNvPr id="69740" name="Picture 108"/>
          <p:cNvPicPr>
            <a:picLocks noChangeAspect="1" noChangeArrowheads="1"/>
          </p:cNvPicPr>
          <p:nvPr/>
        </p:nvPicPr>
        <p:blipFill>
          <a:blip r:embed="rId4"/>
          <a:srcRect/>
          <a:stretch>
            <a:fillRect/>
          </a:stretch>
        </p:blipFill>
        <p:spPr bwMode="auto">
          <a:xfrm>
            <a:off x="6248400" y="942979"/>
            <a:ext cx="457200" cy="352425"/>
          </a:xfrm>
          <a:prstGeom prst="rect">
            <a:avLst/>
          </a:prstGeom>
          <a:noFill/>
          <a:ln w="9525">
            <a:noFill/>
            <a:miter lim="800000"/>
            <a:headEnd/>
            <a:tailEnd/>
          </a:ln>
          <a:effectLst/>
        </p:spPr>
      </p:pic>
      <p:pic>
        <p:nvPicPr>
          <p:cNvPr id="69741" name="Picture 109"/>
          <p:cNvPicPr>
            <a:picLocks noChangeAspect="1" noChangeArrowheads="1"/>
          </p:cNvPicPr>
          <p:nvPr/>
        </p:nvPicPr>
        <p:blipFill>
          <a:blip r:embed="rId5"/>
          <a:srcRect/>
          <a:stretch>
            <a:fillRect/>
          </a:stretch>
        </p:blipFill>
        <p:spPr bwMode="auto">
          <a:xfrm>
            <a:off x="6172200" y="3279779"/>
            <a:ext cx="609600" cy="454025"/>
          </a:xfrm>
          <a:prstGeom prst="rect">
            <a:avLst/>
          </a:prstGeom>
          <a:noFill/>
          <a:ln w="9525">
            <a:noFill/>
            <a:miter lim="800000"/>
            <a:headEnd/>
            <a:tailEnd/>
          </a:ln>
          <a:effectLst/>
        </p:spPr>
      </p:pic>
      <p:sp>
        <p:nvSpPr>
          <p:cNvPr id="91" name="Oval 14"/>
          <p:cNvSpPr>
            <a:spLocks noChangeArrowheads="1"/>
          </p:cNvSpPr>
          <p:nvPr/>
        </p:nvSpPr>
        <p:spPr bwMode="auto">
          <a:xfrm>
            <a:off x="914400" y="3124200"/>
            <a:ext cx="228600" cy="228600"/>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A62397EF-86A4-994A-9FFC-8BA1B507D141}" type="slidenum">
              <a:rPr lang="en-US"/>
              <a:pPr/>
              <a:t>30</a:t>
            </a:fld>
            <a:endParaRPr lang="en-US"/>
          </a:p>
        </p:txBody>
      </p:sp>
      <p:sp>
        <p:nvSpPr>
          <p:cNvPr id="89090" name="Text Box 1026"/>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89091" name="AutoShape 1027"/>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sp>
        <p:nvSpPr>
          <p:cNvPr id="89143" name="Text Box 1079"/>
          <p:cNvSpPr txBox="1">
            <a:spLocks noChangeArrowheads="1"/>
          </p:cNvSpPr>
          <p:nvPr/>
        </p:nvSpPr>
        <p:spPr bwMode="auto">
          <a:xfrm>
            <a:off x="228601" y="533403"/>
            <a:ext cx="61722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solidFill>
                  <a:schemeClr val="accent2"/>
                </a:solidFill>
              </a:rPr>
              <a:t>Tips and Tricks for Powerpoint Presentations</a:t>
            </a:r>
          </a:p>
        </p:txBody>
      </p:sp>
      <p:grpSp>
        <p:nvGrpSpPr>
          <p:cNvPr id="89144" name="Group 1080"/>
          <p:cNvGrpSpPr>
            <a:grpSpLocks/>
          </p:cNvGrpSpPr>
          <p:nvPr/>
        </p:nvGrpSpPr>
        <p:grpSpPr bwMode="auto">
          <a:xfrm>
            <a:off x="152400" y="152403"/>
            <a:ext cx="6477000" cy="461963"/>
            <a:chOff x="96" y="96"/>
            <a:chExt cx="4080" cy="291"/>
          </a:xfrm>
        </p:grpSpPr>
        <p:sp>
          <p:nvSpPr>
            <p:cNvPr id="89145" name="Text Box 1081"/>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Do:</a:t>
              </a:r>
            </a:p>
          </p:txBody>
        </p:sp>
        <p:cxnSp>
          <p:nvCxnSpPr>
            <p:cNvPr id="89146" name="AutoShape 1082"/>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89147" name="Picture 1083"/>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89148" name="Picture 1084"/>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
        <p:nvSpPr>
          <p:cNvPr id="89149" name="Text Box 1085"/>
          <p:cNvSpPr txBox="1">
            <a:spLocks noChangeArrowheads="1"/>
          </p:cNvSpPr>
          <p:nvPr/>
        </p:nvSpPr>
        <p:spPr bwMode="auto">
          <a:xfrm>
            <a:off x="457200" y="1447803"/>
            <a:ext cx="5638800" cy="6324809"/>
          </a:xfrm>
          <a:prstGeom prst="rect">
            <a:avLst/>
          </a:prstGeom>
          <a:noFill/>
          <a:ln w="9525">
            <a:noFill/>
            <a:miter lim="800000"/>
            <a:headEnd/>
            <a:tailEnd/>
          </a:ln>
          <a:effectLst/>
        </p:spPr>
        <p:txBody>
          <a:bodyPr>
            <a:prstTxWarp prst="textNoShape">
              <a:avLst/>
            </a:prstTxWarp>
            <a:spAutoFit/>
          </a:bodyPr>
          <a:lstStyle/>
          <a:p>
            <a:pPr>
              <a:spcBef>
                <a:spcPct val="50000"/>
              </a:spcBef>
              <a:buClr>
                <a:srgbClr val="FF0000"/>
              </a:buClr>
              <a:buFont typeface="Wingdings" pitchFamily="-65" charset="2"/>
              <a:buChar char="q"/>
            </a:pPr>
            <a:r>
              <a:rPr lang="en-US" sz="1800" dirty="0">
                <a:latin typeface="Georgia" pitchFamily="-65" charset="0"/>
              </a:rPr>
              <a:t> Always start working with an outline</a:t>
            </a:r>
          </a:p>
          <a:p>
            <a:pPr>
              <a:spcBef>
                <a:spcPct val="50000"/>
              </a:spcBef>
              <a:buClr>
                <a:srgbClr val="FF0000"/>
              </a:buClr>
              <a:buFont typeface="Wingdings" pitchFamily="-65" charset="2"/>
              <a:buChar char="q"/>
            </a:pPr>
            <a:r>
              <a:rPr lang="en-US" sz="1800" dirty="0">
                <a:latin typeface="Georgia" pitchFamily="-65" charset="0"/>
              </a:rPr>
              <a:t> Write your content before adding pictures, sound, etc.</a:t>
            </a:r>
          </a:p>
          <a:p>
            <a:pPr>
              <a:spcBef>
                <a:spcPct val="50000"/>
              </a:spcBef>
              <a:buClr>
                <a:srgbClr val="FF0000"/>
              </a:buClr>
              <a:buFont typeface="Wingdings" pitchFamily="-65" charset="2"/>
              <a:buChar char="q"/>
            </a:pPr>
            <a:r>
              <a:rPr lang="en-US" sz="1800" dirty="0">
                <a:latin typeface="Georgia" pitchFamily="-65" charset="0"/>
              </a:rPr>
              <a:t> Use only pictures/graphics that match what you are talking about on the slide</a:t>
            </a:r>
          </a:p>
          <a:p>
            <a:pPr>
              <a:spcBef>
                <a:spcPct val="50000"/>
              </a:spcBef>
              <a:buClr>
                <a:srgbClr val="FF0000"/>
              </a:buClr>
              <a:buFont typeface="Wingdings" pitchFamily="-65" charset="2"/>
              <a:buChar char="q"/>
            </a:pPr>
            <a:r>
              <a:rPr lang="en-US" sz="1800" dirty="0">
                <a:latin typeface="Georgia" pitchFamily="-65" charset="0"/>
              </a:rPr>
              <a:t> Choose dark font on a light, simple background – don’t distract your audience with other ‘stuff’ on a slide</a:t>
            </a:r>
          </a:p>
          <a:p>
            <a:pPr>
              <a:spcBef>
                <a:spcPct val="50000"/>
              </a:spcBef>
              <a:buClr>
                <a:srgbClr val="FF0000"/>
              </a:buClr>
              <a:buFont typeface="Wingdings" pitchFamily="-65" charset="2"/>
              <a:buChar char="q"/>
            </a:pPr>
            <a:r>
              <a:rPr lang="en-US" sz="1800" dirty="0">
                <a:latin typeface="Georgia" pitchFamily="-65" charset="0"/>
              </a:rPr>
              <a:t> Use simple fonts</a:t>
            </a:r>
          </a:p>
          <a:p>
            <a:pPr>
              <a:spcBef>
                <a:spcPct val="50000"/>
              </a:spcBef>
              <a:buClr>
                <a:srgbClr val="FF0000"/>
              </a:buClr>
              <a:buFont typeface="Wingdings" pitchFamily="-65" charset="2"/>
              <a:buChar char="q"/>
            </a:pPr>
            <a:r>
              <a:rPr lang="en-US" sz="1800" dirty="0">
                <a:latin typeface="Georgia" pitchFamily="-65" charset="0"/>
              </a:rPr>
              <a:t> Use bold or italics for important key words – don’t use caps or underlining</a:t>
            </a:r>
          </a:p>
          <a:p>
            <a:pPr>
              <a:spcBef>
                <a:spcPct val="50000"/>
              </a:spcBef>
              <a:buClr>
                <a:srgbClr val="FF0000"/>
              </a:buClr>
              <a:buFont typeface="Wingdings" pitchFamily="-65" charset="2"/>
              <a:buChar char="q"/>
            </a:pPr>
            <a:r>
              <a:rPr lang="en-US" sz="1800" u="sng" dirty="0">
                <a:latin typeface="Georgia" pitchFamily="-65" charset="0"/>
              </a:rPr>
              <a:t> Use the Rule of Six</a:t>
            </a:r>
            <a:r>
              <a:rPr lang="en-US" sz="1800" dirty="0">
                <a:latin typeface="Georgia" pitchFamily="-65" charset="0"/>
              </a:rPr>
              <a:t>:</a:t>
            </a:r>
            <a:br>
              <a:rPr lang="en-US" sz="1800" dirty="0">
                <a:latin typeface="Georgia" pitchFamily="-65" charset="0"/>
              </a:rPr>
            </a:br>
            <a:r>
              <a:rPr lang="en-US" sz="1800" dirty="0">
                <a:latin typeface="Georgia" pitchFamily="-65" charset="0"/>
              </a:rPr>
              <a:t>	* six words per line (main ideas)</a:t>
            </a:r>
          </a:p>
          <a:p>
            <a:pPr>
              <a:spcBef>
                <a:spcPct val="50000"/>
              </a:spcBef>
              <a:buClr>
                <a:srgbClr val="FF0000"/>
              </a:buClr>
              <a:buFont typeface="Wingdings" pitchFamily="-65" charset="2"/>
              <a:buNone/>
            </a:pPr>
            <a:r>
              <a:rPr lang="en-US" sz="1800" dirty="0">
                <a:latin typeface="Georgia" pitchFamily="-65" charset="0"/>
              </a:rPr>
              <a:t>	* six lines per slide</a:t>
            </a:r>
          </a:p>
          <a:p>
            <a:pPr>
              <a:spcBef>
                <a:spcPct val="50000"/>
              </a:spcBef>
              <a:buClr>
                <a:srgbClr val="FF0000"/>
              </a:buClr>
              <a:buFont typeface="Wingdings" pitchFamily="-65" charset="2"/>
              <a:buChar char="q"/>
            </a:pPr>
            <a:r>
              <a:rPr lang="en-US" sz="1800" dirty="0">
                <a:latin typeface="Georgia" pitchFamily="-65" charset="0"/>
              </a:rPr>
              <a:t> Check spelling and grammar</a:t>
            </a:r>
          </a:p>
          <a:p>
            <a:pPr>
              <a:spcBef>
                <a:spcPct val="50000"/>
              </a:spcBef>
              <a:buClr>
                <a:srgbClr val="FF0000"/>
              </a:buClr>
              <a:buFont typeface="Wingdings" pitchFamily="-65" charset="2"/>
              <a:buChar char="q"/>
            </a:pPr>
            <a:r>
              <a:rPr lang="en-US" sz="1800" dirty="0">
                <a:latin typeface="Georgia" pitchFamily="-65" charset="0"/>
              </a:rPr>
              <a:t> REMEMBER: A slide is meant to introduce something; it’s not meant for details. You </a:t>
            </a:r>
            <a:r>
              <a:rPr lang="en-US" sz="1800" u="sng" dirty="0">
                <a:latin typeface="Georgia" pitchFamily="-65" charset="0"/>
              </a:rPr>
              <a:t>talk</a:t>
            </a:r>
            <a:r>
              <a:rPr lang="en-US" sz="1800" dirty="0">
                <a:latin typeface="Georgia" pitchFamily="-65" charset="0"/>
              </a:rPr>
              <a:t> about the details!</a:t>
            </a:r>
          </a:p>
        </p:txBody>
      </p:sp>
      <p:sp>
        <p:nvSpPr>
          <p:cNvPr id="89150" name="Text Box 1086"/>
          <p:cNvSpPr txBox="1">
            <a:spLocks noChangeArrowheads="1"/>
          </p:cNvSpPr>
          <p:nvPr/>
        </p:nvSpPr>
        <p:spPr bwMode="auto">
          <a:xfrm>
            <a:off x="152401" y="8229600"/>
            <a:ext cx="6705600" cy="215444"/>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800"/>
              <a:t>Taken (revised) from “The Rules of an Effective Powerpoint”,</a:t>
            </a:r>
            <a:r>
              <a:rPr lang="en-US" sz="800" i="1"/>
              <a:t> Our Librarian Won’t Tell Us ANYTHING!</a:t>
            </a:r>
            <a:r>
              <a:rPr lang="en-US" sz="800"/>
              <a:t> Library Lessons 2006, Toni Buzzeo (UpstartBooks)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3"/>
          <p:cNvSpPr>
            <a:spLocks noGrp="1"/>
          </p:cNvSpPr>
          <p:nvPr>
            <p:ph type="sldNum" sz="quarter" idx="12"/>
          </p:nvPr>
        </p:nvSpPr>
        <p:spPr/>
        <p:txBody>
          <a:bodyPr/>
          <a:lstStyle/>
          <a:p>
            <a:fld id="{DEA165F6-0A1F-A144-B527-8113C405939D}" type="slidenum">
              <a:rPr lang="en-US"/>
              <a:pPr/>
              <a:t>31</a:t>
            </a:fld>
            <a:endParaRPr lang="en-US"/>
          </a:p>
        </p:txBody>
      </p:sp>
      <p:sp>
        <p:nvSpPr>
          <p:cNvPr id="88066" name="Text Box 2"/>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88067" name="AutoShape 3"/>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sp>
        <p:nvSpPr>
          <p:cNvPr id="88068" name="Text Box 4"/>
          <p:cNvSpPr txBox="1">
            <a:spLocks noChangeArrowheads="1"/>
          </p:cNvSpPr>
          <p:nvPr/>
        </p:nvSpPr>
        <p:spPr bwMode="auto">
          <a:xfrm>
            <a:off x="228601" y="533403"/>
            <a:ext cx="61722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chemeClr val="accent2"/>
                </a:solidFill>
              </a:rPr>
              <a:t>Step </a:t>
            </a:r>
            <a:r>
              <a:rPr lang="en-US" dirty="0" smtClean="0">
                <a:solidFill>
                  <a:schemeClr val="accent2"/>
                </a:solidFill>
              </a:rPr>
              <a:t>8: </a:t>
            </a:r>
            <a:r>
              <a:rPr lang="en-US" dirty="0">
                <a:solidFill>
                  <a:schemeClr val="accent2"/>
                </a:solidFill>
              </a:rPr>
              <a:t>How did I do?</a:t>
            </a:r>
          </a:p>
        </p:txBody>
      </p:sp>
      <p:grpSp>
        <p:nvGrpSpPr>
          <p:cNvPr id="88069" name="Group 5"/>
          <p:cNvGrpSpPr>
            <a:grpSpLocks/>
          </p:cNvGrpSpPr>
          <p:nvPr/>
        </p:nvGrpSpPr>
        <p:grpSpPr bwMode="auto">
          <a:xfrm>
            <a:off x="152400" y="152403"/>
            <a:ext cx="6477000" cy="461963"/>
            <a:chOff x="96" y="96"/>
            <a:chExt cx="4080" cy="291"/>
          </a:xfrm>
        </p:grpSpPr>
        <p:sp>
          <p:nvSpPr>
            <p:cNvPr id="88070" name="Text Box 6"/>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Review:</a:t>
              </a:r>
            </a:p>
          </p:txBody>
        </p:sp>
        <p:cxnSp>
          <p:nvCxnSpPr>
            <p:cNvPr id="88071" name="AutoShape 7"/>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sp>
        <p:nvSpPr>
          <p:cNvPr id="88072" name="Text Box 8"/>
          <p:cNvSpPr txBox="1">
            <a:spLocks noChangeArrowheads="1"/>
          </p:cNvSpPr>
          <p:nvPr/>
        </p:nvSpPr>
        <p:spPr bwMode="auto">
          <a:xfrm>
            <a:off x="304801" y="1066802"/>
            <a:ext cx="6172200" cy="94773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a:t>How do I think I did? Did I learn anything from this project?</a:t>
            </a:r>
          </a:p>
          <a:p>
            <a:pPr>
              <a:spcBef>
                <a:spcPct val="50000"/>
              </a:spcBef>
            </a:pPr>
            <a:r>
              <a:rPr lang="en-US" sz="1600"/>
              <a:t>Should I do anything differently the next time I am asked to research a similar subject?</a:t>
            </a:r>
          </a:p>
        </p:txBody>
      </p:sp>
      <p:sp>
        <p:nvSpPr>
          <p:cNvPr id="88073" name="Text Box 9"/>
          <p:cNvSpPr txBox="1">
            <a:spLocks noChangeArrowheads="1"/>
          </p:cNvSpPr>
          <p:nvPr/>
        </p:nvSpPr>
        <p:spPr bwMode="auto">
          <a:xfrm>
            <a:off x="304801" y="3657600"/>
            <a:ext cx="6172200" cy="47705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a:t>If there is a specific rubric for your project, evaluate yourself using that rubric. If no rubric is available, use the rubric on the next page to evaluate your performance.</a:t>
            </a:r>
          </a:p>
          <a:p>
            <a:pPr>
              <a:spcBef>
                <a:spcPct val="50000"/>
              </a:spcBef>
            </a:pPr>
            <a:r>
              <a:rPr lang="en-US" sz="1600"/>
              <a:t>(If you are using the rubric on the next page) What would I give myself for each of these categories?</a:t>
            </a:r>
          </a:p>
          <a:p>
            <a:pPr>
              <a:spcBef>
                <a:spcPct val="50000"/>
              </a:spcBef>
            </a:pPr>
            <a:r>
              <a:rPr lang="en-US" sz="1600"/>
              <a:t>(assign a number of 1 for Unsatisfactory, 2 for Good or 3 for Excellent )</a:t>
            </a:r>
          </a:p>
          <a:p>
            <a:pPr>
              <a:spcBef>
                <a:spcPct val="50000"/>
              </a:spcBef>
            </a:pPr>
            <a:r>
              <a:rPr lang="en-US" sz="1600"/>
              <a:t>Notes:</a:t>
            </a:r>
          </a:p>
          <a:p>
            <a:pPr>
              <a:spcBef>
                <a:spcPct val="50000"/>
              </a:spcBef>
            </a:pPr>
            <a:r>
              <a:rPr lang="en-US" sz="1600"/>
              <a:t>Paragraphs:</a:t>
            </a:r>
          </a:p>
          <a:p>
            <a:pPr>
              <a:spcBef>
                <a:spcPct val="50000"/>
              </a:spcBef>
            </a:pPr>
            <a:r>
              <a:rPr lang="en-US" sz="1600"/>
              <a:t>Spelling and punctuation:</a:t>
            </a:r>
          </a:p>
          <a:p>
            <a:pPr>
              <a:spcBef>
                <a:spcPct val="50000"/>
              </a:spcBef>
            </a:pPr>
            <a:r>
              <a:rPr lang="en-US" sz="1600"/>
              <a:t>Graphics:</a:t>
            </a:r>
          </a:p>
          <a:p>
            <a:pPr>
              <a:spcBef>
                <a:spcPct val="50000"/>
              </a:spcBef>
            </a:pPr>
            <a:r>
              <a:rPr lang="en-US" sz="1600"/>
              <a:t>Answering all questions:</a:t>
            </a:r>
          </a:p>
          <a:p>
            <a:pPr>
              <a:spcBef>
                <a:spcPct val="50000"/>
              </a:spcBef>
            </a:pPr>
            <a:r>
              <a:rPr lang="en-US" sz="1600"/>
              <a:t>My  sources:</a:t>
            </a:r>
          </a:p>
          <a:p>
            <a:pPr>
              <a:spcBef>
                <a:spcPct val="50000"/>
              </a:spcBef>
            </a:pPr>
            <a:r>
              <a:rPr lang="en-US" sz="1600"/>
              <a:t>Works Cited:</a:t>
            </a:r>
          </a:p>
          <a:p>
            <a:pPr>
              <a:spcBef>
                <a:spcPct val="50000"/>
              </a:spcBef>
            </a:pPr>
            <a:r>
              <a:rPr lang="en-US" sz="1600"/>
              <a:t>My attitude:</a:t>
            </a:r>
          </a:p>
        </p:txBody>
      </p:sp>
      <p:sp>
        <p:nvSpPr>
          <p:cNvPr id="88074" name="Line 10"/>
          <p:cNvSpPr>
            <a:spLocks noChangeShapeType="1"/>
          </p:cNvSpPr>
          <p:nvPr/>
        </p:nvSpPr>
        <p:spPr bwMode="auto">
          <a:xfrm>
            <a:off x="457201" y="2286000"/>
            <a:ext cx="571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8075" name="Line 11"/>
          <p:cNvSpPr>
            <a:spLocks noChangeShapeType="1"/>
          </p:cNvSpPr>
          <p:nvPr/>
        </p:nvSpPr>
        <p:spPr bwMode="auto">
          <a:xfrm>
            <a:off x="457201" y="2743200"/>
            <a:ext cx="571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8076" name="Line 12"/>
          <p:cNvSpPr>
            <a:spLocks noChangeShapeType="1"/>
          </p:cNvSpPr>
          <p:nvPr/>
        </p:nvSpPr>
        <p:spPr bwMode="auto">
          <a:xfrm>
            <a:off x="457201" y="3200400"/>
            <a:ext cx="5715000" cy="0"/>
          </a:xfrm>
          <a:prstGeom prst="line">
            <a:avLst/>
          </a:prstGeom>
          <a:noFill/>
          <a:ln w="9525">
            <a:solidFill>
              <a:schemeClr val="tx1"/>
            </a:solidFill>
            <a:round/>
            <a:headEnd/>
            <a:tailEnd/>
          </a:ln>
          <a:effectLst/>
        </p:spPr>
        <p:txBody>
          <a:bodyPr>
            <a:prstTxWarp prst="textNoShape">
              <a:avLst/>
            </a:prstTxWarp>
          </a:bodyPr>
          <a:lstStyle/>
          <a:p>
            <a:endParaRPr lang="en-US"/>
          </a:p>
        </p:txBody>
      </p:sp>
      <p:pic>
        <p:nvPicPr>
          <p:cNvPr id="88077" name="Picture 13"/>
          <p:cNvPicPr>
            <a:picLocks noChangeAspect="1" noChangeArrowheads="1"/>
          </p:cNvPicPr>
          <p:nvPr/>
        </p:nvPicPr>
        <p:blipFill>
          <a:blip r:embed="rId2"/>
          <a:srcRect/>
          <a:stretch>
            <a:fillRect/>
          </a:stretch>
        </p:blipFill>
        <p:spPr bwMode="auto">
          <a:xfrm>
            <a:off x="6019800" y="20639"/>
            <a:ext cx="685800" cy="512763"/>
          </a:xfrm>
          <a:prstGeom prst="rect">
            <a:avLst/>
          </a:prstGeom>
          <a:noFill/>
          <a:ln w="9525">
            <a:noFill/>
            <a:miter lim="800000"/>
            <a:headEnd/>
            <a:tailEnd/>
          </a:ln>
          <a:effectLst/>
        </p:spPr>
      </p:pic>
      <p:sp>
        <p:nvSpPr>
          <p:cNvPr id="88078" name="Oval 14"/>
          <p:cNvSpPr>
            <a:spLocks noChangeArrowheads="1"/>
          </p:cNvSpPr>
          <p:nvPr/>
        </p:nvSpPr>
        <p:spPr bwMode="auto">
          <a:xfrm>
            <a:off x="1143000" y="54864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079" name="Oval 15"/>
          <p:cNvSpPr>
            <a:spLocks noChangeArrowheads="1"/>
          </p:cNvSpPr>
          <p:nvPr/>
        </p:nvSpPr>
        <p:spPr bwMode="auto">
          <a:xfrm>
            <a:off x="1752600" y="54864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080" name="Oval 16"/>
          <p:cNvSpPr>
            <a:spLocks noChangeArrowheads="1"/>
          </p:cNvSpPr>
          <p:nvPr/>
        </p:nvSpPr>
        <p:spPr bwMode="auto">
          <a:xfrm>
            <a:off x="2362200" y="54864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081" name="Text Box 17"/>
          <p:cNvSpPr txBox="1">
            <a:spLocks noChangeArrowheads="1"/>
          </p:cNvSpPr>
          <p:nvPr/>
        </p:nvSpPr>
        <p:spPr bwMode="auto">
          <a:xfrm>
            <a:off x="1177925" y="5521327"/>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1</a:t>
            </a:r>
          </a:p>
        </p:txBody>
      </p:sp>
      <p:sp>
        <p:nvSpPr>
          <p:cNvPr id="88082" name="Text Box 18"/>
          <p:cNvSpPr txBox="1">
            <a:spLocks noChangeArrowheads="1"/>
          </p:cNvSpPr>
          <p:nvPr/>
        </p:nvSpPr>
        <p:spPr bwMode="auto">
          <a:xfrm>
            <a:off x="1793875" y="5535616"/>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2</a:t>
            </a:r>
          </a:p>
        </p:txBody>
      </p:sp>
      <p:sp>
        <p:nvSpPr>
          <p:cNvPr id="88083" name="Text Box 19"/>
          <p:cNvSpPr txBox="1">
            <a:spLocks noChangeArrowheads="1"/>
          </p:cNvSpPr>
          <p:nvPr/>
        </p:nvSpPr>
        <p:spPr bwMode="auto">
          <a:xfrm>
            <a:off x="2397125" y="5524504"/>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3</a:t>
            </a:r>
          </a:p>
        </p:txBody>
      </p:sp>
      <p:sp>
        <p:nvSpPr>
          <p:cNvPr id="88084" name="Text Box 20"/>
          <p:cNvSpPr txBox="1">
            <a:spLocks noChangeArrowheads="1"/>
          </p:cNvSpPr>
          <p:nvPr/>
        </p:nvSpPr>
        <p:spPr bwMode="auto">
          <a:xfrm>
            <a:off x="1635125" y="5913441"/>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1</a:t>
            </a:r>
          </a:p>
        </p:txBody>
      </p:sp>
      <p:sp>
        <p:nvSpPr>
          <p:cNvPr id="88085" name="Text Box 21"/>
          <p:cNvSpPr txBox="1">
            <a:spLocks noChangeArrowheads="1"/>
          </p:cNvSpPr>
          <p:nvPr/>
        </p:nvSpPr>
        <p:spPr bwMode="auto">
          <a:xfrm>
            <a:off x="2244725" y="5927728"/>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2</a:t>
            </a:r>
          </a:p>
        </p:txBody>
      </p:sp>
      <p:sp>
        <p:nvSpPr>
          <p:cNvPr id="88086" name="Text Box 22"/>
          <p:cNvSpPr txBox="1">
            <a:spLocks noChangeArrowheads="1"/>
          </p:cNvSpPr>
          <p:nvPr/>
        </p:nvSpPr>
        <p:spPr bwMode="auto">
          <a:xfrm>
            <a:off x="2854325" y="5916616"/>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3</a:t>
            </a:r>
          </a:p>
        </p:txBody>
      </p:sp>
      <p:sp>
        <p:nvSpPr>
          <p:cNvPr id="88087" name="Text Box 23"/>
          <p:cNvSpPr txBox="1">
            <a:spLocks noChangeArrowheads="1"/>
          </p:cNvSpPr>
          <p:nvPr/>
        </p:nvSpPr>
        <p:spPr bwMode="auto">
          <a:xfrm>
            <a:off x="2743200" y="6294441"/>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1</a:t>
            </a:r>
          </a:p>
        </p:txBody>
      </p:sp>
      <p:sp>
        <p:nvSpPr>
          <p:cNvPr id="88088" name="Text Box 24"/>
          <p:cNvSpPr txBox="1">
            <a:spLocks noChangeArrowheads="1"/>
          </p:cNvSpPr>
          <p:nvPr/>
        </p:nvSpPr>
        <p:spPr bwMode="auto">
          <a:xfrm>
            <a:off x="3352800" y="6308728"/>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2</a:t>
            </a:r>
          </a:p>
        </p:txBody>
      </p:sp>
      <p:sp>
        <p:nvSpPr>
          <p:cNvPr id="88089" name="Text Box 25"/>
          <p:cNvSpPr txBox="1">
            <a:spLocks noChangeArrowheads="1"/>
          </p:cNvSpPr>
          <p:nvPr/>
        </p:nvSpPr>
        <p:spPr bwMode="auto">
          <a:xfrm>
            <a:off x="3962400" y="6297616"/>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3</a:t>
            </a:r>
          </a:p>
        </p:txBody>
      </p:sp>
      <p:sp>
        <p:nvSpPr>
          <p:cNvPr id="88090" name="Text Box 26"/>
          <p:cNvSpPr txBox="1">
            <a:spLocks noChangeArrowheads="1"/>
          </p:cNvSpPr>
          <p:nvPr/>
        </p:nvSpPr>
        <p:spPr bwMode="auto">
          <a:xfrm>
            <a:off x="1447800" y="6629404"/>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1</a:t>
            </a:r>
          </a:p>
        </p:txBody>
      </p:sp>
      <p:sp>
        <p:nvSpPr>
          <p:cNvPr id="88091" name="Text Box 27"/>
          <p:cNvSpPr txBox="1">
            <a:spLocks noChangeArrowheads="1"/>
          </p:cNvSpPr>
          <p:nvPr/>
        </p:nvSpPr>
        <p:spPr bwMode="auto">
          <a:xfrm>
            <a:off x="2057400" y="6643692"/>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2</a:t>
            </a:r>
          </a:p>
        </p:txBody>
      </p:sp>
      <p:sp>
        <p:nvSpPr>
          <p:cNvPr id="88092" name="Text Box 28"/>
          <p:cNvSpPr txBox="1">
            <a:spLocks noChangeArrowheads="1"/>
          </p:cNvSpPr>
          <p:nvPr/>
        </p:nvSpPr>
        <p:spPr bwMode="auto">
          <a:xfrm>
            <a:off x="2667000" y="6632579"/>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3</a:t>
            </a:r>
          </a:p>
        </p:txBody>
      </p:sp>
      <p:sp>
        <p:nvSpPr>
          <p:cNvPr id="88093" name="Text Box 29"/>
          <p:cNvSpPr txBox="1">
            <a:spLocks noChangeArrowheads="1"/>
          </p:cNvSpPr>
          <p:nvPr/>
        </p:nvSpPr>
        <p:spPr bwMode="auto">
          <a:xfrm>
            <a:off x="2590800" y="7010404"/>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1</a:t>
            </a:r>
          </a:p>
        </p:txBody>
      </p:sp>
      <p:sp>
        <p:nvSpPr>
          <p:cNvPr id="88094" name="Text Box 30"/>
          <p:cNvSpPr txBox="1">
            <a:spLocks noChangeArrowheads="1"/>
          </p:cNvSpPr>
          <p:nvPr/>
        </p:nvSpPr>
        <p:spPr bwMode="auto">
          <a:xfrm>
            <a:off x="3200400" y="7024692"/>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2</a:t>
            </a:r>
          </a:p>
        </p:txBody>
      </p:sp>
      <p:sp>
        <p:nvSpPr>
          <p:cNvPr id="88095" name="Text Box 31"/>
          <p:cNvSpPr txBox="1">
            <a:spLocks noChangeArrowheads="1"/>
          </p:cNvSpPr>
          <p:nvPr/>
        </p:nvSpPr>
        <p:spPr bwMode="auto">
          <a:xfrm>
            <a:off x="3810000" y="7013579"/>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3</a:t>
            </a:r>
          </a:p>
        </p:txBody>
      </p:sp>
      <p:sp>
        <p:nvSpPr>
          <p:cNvPr id="88096" name="Text Box 32"/>
          <p:cNvSpPr txBox="1">
            <a:spLocks noChangeArrowheads="1"/>
          </p:cNvSpPr>
          <p:nvPr/>
        </p:nvSpPr>
        <p:spPr bwMode="auto">
          <a:xfrm>
            <a:off x="1676400" y="7391404"/>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1</a:t>
            </a:r>
          </a:p>
        </p:txBody>
      </p:sp>
      <p:sp>
        <p:nvSpPr>
          <p:cNvPr id="88097" name="Text Box 33"/>
          <p:cNvSpPr txBox="1">
            <a:spLocks noChangeArrowheads="1"/>
          </p:cNvSpPr>
          <p:nvPr/>
        </p:nvSpPr>
        <p:spPr bwMode="auto">
          <a:xfrm>
            <a:off x="2286000" y="7405692"/>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2</a:t>
            </a:r>
          </a:p>
        </p:txBody>
      </p:sp>
      <p:sp>
        <p:nvSpPr>
          <p:cNvPr id="88098" name="Text Box 34"/>
          <p:cNvSpPr txBox="1">
            <a:spLocks noChangeArrowheads="1"/>
          </p:cNvSpPr>
          <p:nvPr/>
        </p:nvSpPr>
        <p:spPr bwMode="auto">
          <a:xfrm>
            <a:off x="2895600" y="7394579"/>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3</a:t>
            </a:r>
          </a:p>
        </p:txBody>
      </p:sp>
      <p:sp>
        <p:nvSpPr>
          <p:cNvPr id="88099" name="Text Box 35"/>
          <p:cNvSpPr txBox="1">
            <a:spLocks noChangeArrowheads="1"/>
          </p:cNvSpPr>
          <p:nvPr/>
        </p:nvSpPr>
        <p:spPr bwMode="auto">
          <a:xfrm>
            <a:off x="1676400" y="7742241"/>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1</a:t>
            </a:r>
          </a:p>
        </p:txBody>
      </p:sp>
      <p:sp>
        <p:nvSpPr>
          <p:cNvPr id="88100" name="Text Box 36"/>
          <p:cNvSpPr txBox="1">
            <a:spLocks noChangeArrowheads="1"/>
          </p:cNvSpPr>
          <p:nvPr/>
        </p:nvSpPr>
        <p:spPr bwMode="auto">
          <a:xfrm>
            <a:off x="2286000" y="7756528"/>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2</a:t>
            </a:r>
          </a:p>
        </p:txBody>
      </p:sp>
      <p:sp>
        <p:nvSpPr>
          <p:cNvPr id="88101" name="Text Box 37"/>
          <p:cNvSpPr txBox="1">
            <a:spLocks noChangeArrowheads="1"/>
          </p:cNvSpPr>
          <p:nvPr/>
        </p:nvSpPr>
        <p:spPr bwMode="auto">
          <a:xfrm>
            <a:off x="2895600" y="7745416"/>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3</a:t>
            </a:r>
          </a:p>
        </p:txBody>
      </p:sp>
      <p:sp>
        <p:nvSpPr>
          <p:cNvPr id="88102" name="Text Box 38"/>
          <p:cNvSpPr txBox="1">
            <a:spLocks noChangeArrowheads="1"/>
          </p:cNvSpPr>
          <p:nvPr/>
        </p:nvSpPr>
        <p:spPr bwMode="auto">
          <a:xfrm>
            <a:off x="1600200" y="8123241"/>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1</a:t>
            </a:r>
          </a:p>
        </p:txBody>
      </p:sp>
      <p:sp>
        <p:nvSpPr>
          <p:cNvPr id="88103" name="Text Box 39"/>
          <p:cNvSpPr txBox="1">
            <a:spLocks noChangeArrowheads="1"/>
          </p:cNvSpPr>
          <p:nvPr/>
        </p:nvSpPr>
        <p:spPr bwMode="auto">
          <a:xfrm>
            <a:off x="2209800" y="8137528"/>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2</a:t>
            </a:r>
          </a:p>
        </p:txBody>
      </p:sp>
      <p:sp>
        <p:nvSpPr>
          <p:cNvPr id="88104" name="Text Box 40"/>
          <p:cNvSpPr txBox="1">
            <a:spLocks noChangeArrowheads="1"/>
          </p:cNvSpPr>
          <p:nvPr/>
        </p:nvSpPr>
        <p:spPr bwMode="auto">
          <a:xfrm>
            <a:off x="2819400" y="8126416"/>
            <a:ext cx="457200"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chemeClr val="accent2"/>
                </a:solidFill>
              </a:rPr>
              <a:t>3</a:t>
            </a:r>
          </a:p>
        </p:txBody>
      </p:sp>
      <p:sp>
        <p:nvSpPr>
          <p:cNvPr id="88105" name="Oval 41"/>
          <p:cNvSpPr>
            <a:spLocks noChangeArrowheads="1"/>
          </p:cNvSpPr>
          <p:nvPr/>
        </p:nvSpPr>
        <p:spPr bwMode="auto">
          <a:xfrm>
            <a:off x="1600200" y="58674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06" name="Oval 42"/>
          <p:cNvSpPr>
            <a:spLocks noChangeArrowheads="1"/>
          </p:cNvSpPr>
          <p:nvPr/>
        </p:nvSpPr>
        <p:spPr bwMode="auto">
          <a:xfrm>
            <a:off x="2209800" y="58674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07" name="Oval 43"/>
          <p:cNvSpPr>
            <a:spLocks noChangeArrowheads="1"/>
          </p:cNvSpPr>
          <p:nvPr/>
        </p:nvSpPr>
        <p:spPr bwMode="auto">
          <a:xfrm>
            <a:off x="2819400" y="58674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08" name="Oval 44"/>
          <p:cNvSpPr>
            <a:spLocks noChangeArrowheads="1"/>
          </p:cNvSpPr>
          <p:nvPr/>
        </p:nvSpPr>
        <p:spPr bwMode="auto">
          <a:xfrm>
            <a:off x="2701925" y="6230939"/>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09" name="Oval 45"/>
          <p:cNvSpPr>
            <a:spLocks noChangeArrowheads="1"/>
          </p:cNvSpPr>
          <p:nvPr/>
        </p:nvSpPr>
        <p:spPr bwMode="auto">
          <a:xfrm>
            <a:off x="3311525" y="62484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10" name="Oval 46"/>
          <p:cNvSpPr>
            <a:spLocks noChangeArrowheads="1"/>
          </p:cNvSpPr>
          <p:nvPr/>
        </p:nvSpPr>
        <p:spPr bwMode="auto">
          <a:xfrm>
            <a:off x="3921125" y="62484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11" name="Oval 47"/>
          <p:cNvSpPr>
            <a:spLocks noChangeArrowheads="1"/>
          </p:cNvSpPr>
          <p:nvPr/>
        </p:nvSpPr>
        <p:spPr bwMode="auto">
          <a:xfrm>
            <a:off x="1412875" y="6570663"/>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12" name="Oval 48"/>
          <p:cNvSpPr>
            <a:spLocks noChangeArrowheads="1"/>
          </p:cNvSpPr>
          <p:nvPr/>
        </p:nvSpPr>
        <p:spPr bwMode="auto">
          <a:xfrm>
            <a:off x="2022475" y="6570663"/>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13" name="Oval 49"/>
          <p:cNvSpPr>
            <a:spLocks noChangeArrowheads="1"/>
          </p:cNvSpPr>
          <p:nvPr/>
        </p:nvSpPr>
        <p:spPr bwMode="auto">
          <a:xfrm>
            <a:off x="2632075" y="6570663"/>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14" name="Oval 50"/>
          <p:cNvSpPr>
            <a:spLocks noChangeArrowheads="1"/>
          </p:cNvSpPr>
          <p:nvPr/>
        </p:nvSpPr>
        <p:spPr bwMode="auto">
          <a:xfrm>
            <a:off x="2555875" y="6975475"/>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15" name="Oval 51"/>
          <p:cNvSpPr>
            <a:spLocks noChangeArrowheads="1"/>
          </p:cNvSpPr>
          <p:nvPr/>
        </p:nvSpPr>
        <p:spPr bwMode="auto">
          <a:xfrm>
            <a:off x="3165475" y="6975475"/>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16" name="Oval 52"/>
          <p:cNvSpPr>
            <a:spLocks noChangeArrowheads="1"/>
          </p:cNvSpPr>
          <p:nvPr/>
        </p:nvSpPr>
        <p:spPr bwMode="auto">
          <a:xfrm>
            <a:off x="3775075" y="6975475"/>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17" name="Oval 53"/>
          <p:cNvSpPr>
            <a:spLocks noChangeArrowheads="1"/>
          </p:cNvSpPr>
          <p:nvPr/>
        </p:nvSpPr>
        <p:spPr bwMode="auto">
          <a:xfrm>
            <a:off x="1635125" y="7350125"/>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18" name="Oval 54"/>
          <p:cNvSpPr>
            <a:spLocks noChangeArrowheads="1"/>
          </p:cNvSpPr>
          <p:nvPr/>
        </p:nvSpPr>
        <p:spPr bwMode="auto">
          <a:xfrm>
            <a:off x="2244725" y="7350125"/>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19" name="Oval 55"/>
          <p:cNvSpPr>
            <a:spLocks noChangeArrowheads="1"/>
          </p:cNvSpPr>
          <p:nvPr/>
        </p:nvSpPr>
        <p:spPr bwMode="auto">
          <a:xfrm>
            <a:off x="2854325" y="7350125"/>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20" name="Oval 56"/>
          <p:cNvSpPr>
            <a:spLocks noChangeArrowheads="1"/>
          </p:cNvSpPr>
          <p:nvPr/>
        </p:nvSpPr>
        <p:spPr bwMode="auto">
          <a:xfrm>
            <a:off x="1641475" y="76962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21" name="Oval 57"/>
          <p:cNvSpPr>
            <a:spLocks noChangeArrowheads="1"/>
          </p:cNvSpPr>
          <p:nvPr/>
        </p:nvSpPr>
        <p:spPr bwMode="auto">
          <a:xfrm>
            <a:off x="2251075" y="76962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22" name="Oval 58"/>
          <p:cNvSpPr>
            <a:spLocks noChangeArrowheads="1"/>
          </p:cNvSpPr>
          <p:nvPr/>
        </p:nvSpPr>
        <p:spPr bwMode="auto">
          <a:xfrm>
            <a:off x="2860675" y="76962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23" name="Oval 59"/>
          <p:cNvSpPr>
            <a:spLocks noChangeArrowheads="1"/>
          </p:cNvSpPr>
          <p:nvPr/>
        </p:nvSpPr>
        <p:spPr bwMode="auto">
          <a:xfrm>
            <a:off x="1558925" y="80772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24" name="Oval 60"/>
          <p:cNvSpPr>
            <a:spLocks noChangeArrowheads="1"/>
          </p:cNvSpPr>
          <p:nvPr/>
        </p:nvSpPr>
        <p:spPr bwMode="auto">
          <a:xfrm>
            <a:off x="2168525" y="80772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8125" name="Oval 61"/>
          <p:cNvSpPr>
            <a:spLocks noChangeArrowheads="1"/>
          </p:cNvSpPr>
          <p:nvPr/>
        </p:nvSpPr>
        <p:spPr bwMode="auto">
          <a:xfrm>
            <a:off x="2778125" y="80772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pic>
        <p:nvPicPr>
          <p:cNvPr id="88126" name="Picture 62"/>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lide Number Placeholder 3"/>
          <p:cNvSpPr>
            <a:spLocks noGrp="1"/>
          </p:cNvSpPr>
          <p:nvPr>
            <p:ph type="sldNum" sz="quarter" idx="12"/>
          </p:nvPr>
        </p:nvSpPr>
        <p:spPr/>
        <p:txBody>
          <a:bodyPr/>
          <a:lstStyle/>
          <a:p>
            <a:fld id="{FF40265D-1D87-454F-B8EF-418C8266BEDE}" type="slidenum">
              <a:rPr lang="en-US"/>
              <a:pPr/>
              <a:t>32</a:t>
            </a:fld>
            <a:endParaRPr lang="en-US"/>
          </a:p>
        </p:txBody>
      </p:sp>
      <p:grpSp>
        <p:nvGrpSpPr>
          <p:cNvPr id="84994" name="Group 2"/>
          <p:cNvGrpSpPr>
            <a:grpSpLocks/>
          </p:cNvGrpSpPr>
          <p:nvPr/>
        </p:nvGrpSpPr>
        <p:grpSpPr bwMode="auto">
          <a:xfrm>
            <a:off x="13043" y="914400"/>
            <a:ext cx="6858000" cy="7696200"/>
            <a:chOff x="-3" y="707"/>
            <a:chExt cx="12764" cy="4801"/>
          </a:xfrm>
        </p:grpSpPr>
        <p:grpSp>
          <p:nvGrpSpPr>
            <p:cNvPr id="84995" name="Group 3"/>
            <p:cNvGrpSpPr>
              <a:grpSpLocks/>
            </p:cNvGrpSpPr>
            <p:nvPr/>
          </p:nvGrpSpPr>
          <p:grpSpPr bwMode="auto">
            <a:xfrm>
              <a:off x="0" y="710"/>
              <a:ext cx="12758" cy="4795"/>
              <a:chOff x="0" y="710"/>
              <a:chExt cx="12758" cy="4795"/>
            </a:xfrm>
          </p:grpSpPr>
          <p:grpSp>
            <p:nvGrpSpPr>
              <p:cNvPr id="84996" name="Group 4"/>
              <p:cNvGrpSpPr>
                <a:grpSpLocks/>
              </p:cNvGrpSpPr>
              <p:nvPr/>
            </p:nvGrpSpPr>
            <p:grpSpPr bwMode="auto">
              <a:xfrm>
                <a:off x="0" y="710"/>
                <a:ext cx="1169" cy="552"/>
                <a:chOff x="0" y="710"/>
                <a:chExt cx="1169" cy="552"/>
              </a:xfrm>
            </p:grpSpPr>
            <p:sp>
              <p:nvSpPr>
                <p:cNvPr id="84997" name="Rectangle 5"/>
                <p:cNvSpPr>
                  <a:spLocks noChangeArrowheads="1"/>
                </p:cNvSpPr>
                <p:nvPr/>
              </p:nvSpPr>
              <p:spPr bwMode="auto">
                <a:xfrm>
                  <a:off x="0" y="710"/>
                  <a:ext cx="1169" cy="552"/>
                </a:xfrm>
                <a:prstGeom prst="rect">
                  <a:avLst/>
                </a:prstGeom>
                <a:solidFill>
                  <a:srgbClr val="FFFFCC"/>
                </a:solidFill>
                <a:ln w="9525">
                  <a:noFill/>
                  <a:miter lim="800000"/>
                  <a:headEnd/>
                  <a:tailEnd/>
                </a:ln>
                <a:effectLst/>
              </p:spPr>
              <p:txBody>
                <a:bodyPr>
                  <a:prstTxWarp prst="textNoShape">
                    <a:avLst/>
                  </a:prstTxWarp>
                </a:bodyPr>
                <a:lstStyle/>
                <a:p>
                  <a:endParaRPr lang="en-US"/>
                </a:p>
              </p:txBody>
            </p:sp>
            <p:grpSp>
              <p:nvGrpSpPr>
                <p:cNvPr id="84998" name="Group 6"/>
                <p:cNvGrpSpPr>
                  <a:grpSpLocks/>
                </p:cNvGrpSpPr>
                <p:nvPr/>
              </p:nvGrpSpPr>
              <p:grpSpPr bwMode="auto">
                <a:xfrm>
                  <a:off x="0" y="710"/>
                  <a:ext cx="1169" cy="480"/>
                  <a:chOff x="0" y="710"/>
                  <a:chExt cx="1169" cy="480"/>
                </a:xfrm>
              </p:grpSpPr>
              <p:sp>
                <p:nvSpPr>
                  <p:cNvPr id="84999" name="Rectangle 7"/>
                  <p:cNvSpPr>
                    <a:spLocks noChangeArrowheads="1"/>
                  </p:cNvSpPr>
                  <p:nvPr/>
                </p:nvSpPr>
                <p:spPr bwMode="auto">
                  <a:xfrm>
                    <a:off x="18" y="728"/>
                    <a:ext cx="1133" cy="444"/>
                  </a:xfrm>
                  <a:prstGeom prst="rect">
                    <a:avLst/>
                  </a:prstGeom>
                  <a:solidFill>
                    <a:srgbClr val="FFFFCC"/>
                  </a:solidFill>
                  <a:ln w="9525">
                    <a:noFill/>
                    <a:miter lim="800000"/>
                    <a:headEnd/>
                    <a:tailEnd/>
                  </a:ln>
                  <a:effectLst/>
                </p:spPr>
                <p:txBody>
                  <a:bodyPr>
                    <a:prstTxWarp prst="textNoShape">
                      <a:avLst/>
                    </a:prstTxWarp>
                  </a:bodyPr>
                  <a:lstStyle/>
                  <a:p>
                    <a:endParaRPr lang="en-US" sz="800"/>
                  </a:p>
                </p:txBody>
              </p:sp>
              <p:sp>
                <p:nvSpPr>
                  <p:cNvPr id="85000" name="Rectangle 8"/>
                  <p:cNvSpPr>
                    <a:spLocks noChangeArrowheads="1"/>
                  </p:cNvSpPr>
                  <p:nvPr/>
                </p:nvSpPr>
                <p:spPr bwMode="auto">
                  <a:xfrm>
                    <a:off x="0" y="710"/>
                    <a:ext cx="1169" cy="480"/>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grpSp>
            <p:nvGrpSpPr>
              <p:cNvPr id="85001" name="Group 9"/>
              <p:cNvGrpSpPr>
                <a:grpSpLocks/>
              </p:cNvGrpSpPr>
              <p:nvPr/>
            </p:nvGrpSpPr>
            <p:grpSpPr bwMode="auto">
              <a:xfrm>
                <a:off x="1169" y="710"/>
                <a:ext cx="4273" cy="552"/>
                <a:chOff x="1169" y="710"/>
                <a:chExt cx="4273" cy="552"/>
              </a:xfrm>
            </p:grpSpPr>
            <p:sp>
              <p:nvSpPr>
                <p:cNvPr id="85002" name="Rectangle 10"/>
                <p:cNvSpPr>
                  <a:spLocks noChangeArrowheads="1"/>
                </p:cNvSpPr>
                <p:nvPr/>
              </p:nvSpPr>
              <p:spPr bwMode="auto">
                <a:xfrm>
                  <a:off x="1169" y="710"/>
                  <a:ext cx="4273" cy="552"/>
                </a:xfrm>
                <a:prstGeom prst="rect">
                  <a:avLst/>
                </a:prstGeom>
                <a:solidFill>
                  <a:srgbClr val="FFFFCC"/>
                </a:solidFill>
                <a:ln w="9525">
                  <a:noFill/>
                  <a:miter lim="800000"/>
                  <a:headEnd/>
                  <a:tailEnd/>
                </a:ln>
                <a:effectLst/>
              </p:spPr>
              <p:txBody>
                <a:bodyPr>
                  <a:prstTxWarp prst="textNoShape">
                    <a:avLst/>
                  </a:prstTxWarp>
                </a:bodyPr>
                <a:lstStyle/>
                <a:p>
                  <a:endParaRPr lang="en-US"/>
                </a:p>
              </p:txBody>
            </p:sp>
            <p:grpSp>
              <p:nvGrpSpPr>
                <p:cNvPr id="85003" name="Group 11"/>
                <p:cNvGrpSpPr>
                  <a:grpSpLocks/>
                </p:cNvGrpSpPr>
                <p:nvPr/>
              </p:nvGrpSpPr>
              <p:grpSpPr bwMode="auto">
                <a:xfrm>
                  <a:off x="1169" y="710"/>
                  <a:ext cx="4273" cy="480"/>
                  <a:chOff x="1169" y="710"/>
                  <a:chExt cx="4273" cy="480"/>
                </a:xfrm>
              </p:grpSpPr>
              <p:sp>
                <p:nvSpPr>
                  <p:cNvPr id="85004" name="Rectangle 12"/>
                  <p:cNvSpPr>
                    <a:spLocks noChangeArrowheads="1"/>
                  </p:cNvSpPr>
                  <p:nvPr/>
                </p:nvSpPr>
                <p:spPr bwMode="auto">
                  <a:xfrm>
                    <a:off x="1187" y="728"/>
                    <a:ext cx="4237" cy="444"/>
                  </a:xfrm>
                  <a:prstGeom prst="rect">
                    <a:avLst/>
                  </a:prstGeom>
                  <a:solidFill>
                    <a:srgbClr val="FFFFCC"/>
                  </a:solidFill>
                  <a:ln w="9525">
                    <a:noFill/>
                    <a:miter lim="800000"/>
                    <a:headEnd/>
                    <a:tailEnd/>
                  </a:ln>
                  <a:effectLst/>
                </p:spPr>
                <p:txBody>
                  <a:bodyPr>
                    <a:prstTxWarp prst="textNoShape">
                      <a:avLst/>
                    </a:prstTxWarp>
                  </a:bodyPr>
                  <a:lstStyle/>
                  <a:p>
                    <a:r>
                      <a:rPr lang="en-US" sz="1000" b="1">
                        <a:latin typeface="Georgia" pitchFamily="-65" charset="0"/>
                        <a:ea typeface="Times New Roman" pitchFamily="-65" charset="0"/>
                        <a:cs typeface="Times New Roman" pitchFamily="-65" charset="0"/>
                      </a:rPr>
                      <a:t>Excellent</a:t>
                    </a:r>
                    <a:endParaRPr lang="en-US" sz="1200">
                      <a:ea typeface="Times New Roman" pitchFamily="-65" charset="0"/>
                      <a:cs typeface="Times New Roman" pitchFamily="-65" charset="0"/>
                    </a:endParaRPr>
                  </a:p>
                  <a:p>
                    <a:pPr eaLnBrk="0" hangingPunct="0"/>
                    <a:r>
                      <a:rPr lang="en-US" sz="1000" b="1">
                        <a:latin typeface="Georgia" pitchFamily="-65" charset="0"/>
                        <a:ea typeface="Times New Roman" pitchFamily="-65" charset="0"/>
                        <a:cs typeface="Times New Roman" pitchFamily="-65" charset="0"/>
                      </a:rPr>
                      <a:t>3</a:t>
                    </a:r>
                    <a:r>
                      <a:rPr lang="en-US" sz="1000">
                        <a:latin typeface="Georgia" pitchFamily="-65" charset="0"/>
                        <a:ea typeface="Times New Roman" pitchFamily="-65" charset="0"/>
                        <a:cs typeface="Times New Roman" pitchFamily="-65" charset="0"/>
                      </a:rPr>
                      <a:t> </a:t>
                    </a:r>
                    <a:endParaRPr lang="en-US"/>
                  </a:p>
                </p:txBody>
              </p:sp>
              <p:sp>
                <p:nvSpPr>
                  <p:cNvPr id="85005" name="Rectangle 13"/>
                  <p:cNvSpPr>
                    <a:spLocks noChangeArrowheads="1"/>
                  </p:cNvSpPr>
                  <p:nvPr/>
                </p:nvSpPr>
                <p:spPr bwMode="auto">
                  <a:xfrm>
                    <a:off x="1169" y="710"/>
                    <a:ext cx="4273" cy="480"/>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grpSp>
            <p:nvGrpSpPr>
              <p:cNvPr id="85006" name="Group 14"/>
              <p:cNvGrpSpPr>
                <a:grpSpLocks/>
              </p:cNvGrpSpPr>
              <p:nvPr/>
            </p:nvGrpSpPr>
            <p:grpSpPr bwMode="auto">
              <a:xfrm>
                <a:off x="5442" y="710"/>
                <a:ext cx="3615" cy="552"/>
                <a:chOff x="5442" y="710"/>
                <a:chExt cx="3615" cy="552"/>
              </a:xfrm>
            </p:grpSpPr>
            <p:sp>
              <p:nvSpPr>
                <p:cNvPr id="85007" name="Rectangle 15"/>
                <p:cNvSpPr>
                  <a:spLocks noChangeArrowheads="1"/>
                </p:cNvSpPr>
                <p:nvPr/>
              </p:nvSpPr>
              <p:spPr bwMode="auto">
                <a:xfrm>
                  <a:off x="5442" y="710"/>
                  <a:ext cx="3615" cy="552"/>
                </a:xfrm>
                <a:prstGeom prst="rect">
                  <a:avLst/>
                </a:prstGeom>
                <a:solidFill>
                  <a:srgbClr val="FFFFCC"/>
                </a:solidFill>
                <a:ln w="9525">
                  <a:noFill/>
                  <a:miter lim="800000"/>
                  <a:headEnd/>
                  <a:tailEnd/>
                </a:ln>
                <a:effectLst/>
              </p:spPr>
              <p:txBody>
                <a:bodyPr>
                  <a:prstTxWarp prst="textNoShape">
                    <a:avLst/>
                  </a:prstTxWarp>
                </a:bodyPr>
                <a:lstStyle/>
                <a:p>
                  <a:endParaRPr lang="en-US"/>
                </a:p>
              </p:txBody>
            </p:sp>
            <p:grpSp>
              <p:nvGrpSpPr>
                <p:cNvPr id="85008" name="Group 16"/>
                <p:cNvGrpSpPr>
                  <a:grpSpLocks/>
                </p:cNvGrpSpPr>
                <p:nvPr/>
              </p:nvGrpSpPr>
              <p:grpSpPr bwMode="auto">
                <a:xfrm>
                  <a:off x="5442" y="710"/>
                  <a:ext cx="3615" cy="480"/>
                  <a:chOff x="5442" y="710"/>
                  <a:chExt cx="3615" cy="480"/>
                </a:xfrm>
              </p:grpSpPr>
              <p:sp>
                <p:nvSpPr>
                  <p:cNvPr id="85009" name="Rectangle 17"/>
                  <p:cNvSpPr>
                    <a:spLocks noChangeArrowheads="1"/>
                  </p:cNvSpPr>
                  <p:nvPr/>
                </p:nvSpPr>
                <p:spPr bwMode="auto">
                  <a:xfrm>
                    <a:off x="5460" y="728"/>
                    <a:ext cx="3579" cy="444"/>
                  </a:xfrm>
                  <a:prstGeom prst="rect">
                    <a:avLst/>
                  </a:prstGeom>
                  <a:solidFill>
                    <a:srgbClr val="FFFFCC"/>
                  </a:solidFill>
                  <a:ln w="9525">
                    <a:noFill/>
                    <a:miter lim="800000"/>
                    <a:headEnd/>
                    <a:tailEnd/>
                  </a:ln>
                  <a:effectLst/>
                </p:spPr>
                <p:txBody>
                  <a:bodyPr>
                    <a:prstTxWarp prst="textNoShape">
                      <a:avLst/>
                    </a:prstTxWarp>
                  </a:bodyPr>
                  <a:lstStyle/>
                  <a:p>
                    <a:r>
                      <a:rPr lang="en-US" sz="1000" b="1">
                        <a:latin typeface="Georgia" pitchFamily="-65" charset="0"/>
                        <a:ea typeface="Times New Roman" pitchFamily="-65" charset="0"/>
                        <a:cs typeface="Times New Roman" pitchFamily="-65" charset="0"/>
                      </a:rPr>
                      <a:t>Good </a:t>
                    </a:r>
                  </a:p>
                  <a:p>
                    <a:r>
                      <a:rPr lang="en-US" sz="1000" b="1">
                        <a:latin typeface="Georgia" pitchFamily="-65" charset="0"/>
                        <a:ea typeface="Times New Roman" pitchFamily="-65" charset="0"/>
                        <a:cs typeface="Times New Roman" pitchFamily="-65" charset="0"/>
                      </a:rPr>
                      <a:t>2</a:t>
                    </a:r>
                    <a:endParaRPr lang="en-US" sz="1200">
                      <a:ea typeface="Times New Roman" pitchFamily="-65" charset="0"/>
                      <a:cs typeface="Times New Roman" pitchFamily="-65" charset="0"/>
                    </a:endParaRPr>
                  </a:p>
                  <a:p>
                    <a:pPr eaLnBrk="0" hangingPunct="0"/>
                    <a:endParaRPr lang="en-US"/>
                  </a:p>
                </p:txBody>
              </p:sp>
              <p:sp>
                <p:nvSpPr>
                  <p:cNvPr id="85010" name="Rectangle 18"/>
                  <p:cNvSpPr>
                    <a:spLocks noChangeArrowheads="1"/>
                  </p:cNvSpPr>
                  <p:nvPr/>
                </p:nvSpPr>
                <p:spPr bwMode="auto">
                  <a:xfrm>
                    <a:off x="5442" y="710"/>
                    <a:ext cx="3615" cy="480"/>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grpSp>
            <p:nvGrpSpPr>
              <p:cNvPr id="85011" name="Group 19"/>
              <p:cNvGrpSpPr>
                <a:grpSpLocks/>
              </p:cNvGrpSpPr>
              <p:nvPr/>
            </p:nvGrpSpPr>
            <p:grpSpPr bwMode="auto">
              <a:xfrm>
                <a:off x="9057" y="710"/>
                <a:ext cx="3701" cy="552"/>
                <a:chOff x="9057" y="710"/>
                <a:chExt cx="3701" cy="552"/>
              </a:xfrm>
            </p:grpSpPr>
            <p:sp>
              <p:nvSpPr>
                <p:cNvPr id="85012" name="Rectangle 20"/>
                <p:cNvSpPr>
                  <a:spLocks noChangeArrowheads="1"/>
                </p:cNvSpPr>
                <p:nvPr/>
              </p:nvSpPr>
              <p:spPr bwMode="auto">
                <a:xfrm>
                  <a:off x="9057" y="710"/>
                  <a:ext cx="3701" cy="552"/>
                </a:xfrm>
                <a:prstGeom prst="rect">
                  <a:avLst/>
                </a:prstGeom>
                <a:solidFill>
                  <a:srgbClr val="FFFFCC"/>
                </a:solidFill>
                <a:ln w="9525">
                  <a:noFill/>
                  <a:miter lim="800000"/>
                  <a:headEnd/>
                  <a:tailEnd/>
                </a:ln>
                <a:effectLst/>
              </p:spPr>
              <p:txBody>
                <a:bodyPr>
                  <a:prstTxWarp prst="textNoShape">
                    <a:avLst/>
                  </a:prstTxWarp>
                </a:bodyPr>
                <a:lstStyle/>
                <a:p>
                  <a:endParaRPr lang="en-US"/>
                </a:p>
              </p:txBody>
            </p:sp>
            <p:grpSp>
              <p:nvGrpSpPr>
                <p:cNvPr id="85013" name="Group 21"/>
                <p:cNvGrpSpPr>
                  <a:grpSpLocks/>
                </p:cNvGrpSpPr>
                <p:nvPr/>
              </p:nvGrpSpPr>
              <p:grpSpPr bwMode="auto">
                <a:xfrm>
                  <a:off x="9057" y="710"/>
                  <a:ext cx="3701" cy="480"/>
                  <a:chOff x="9057" y="710"/>
                  <a:chExt cx="3701" cy="480"/>
                </a:xfrm>
              </p:grpSpPr>
              <p:sp>
                <p:nvSpPr>
                  <p:cNvPr id="85014" name="Rectangle 22"/>
                  <p:cNvSpPr>
                    <a:spLocks noChangeArrowheads="1"/>
                  </p:cNvSpPr>
                  <p:nvPr/>
                </p:nvSpPr>
                <p:spPr bwMode="auto">
                  <a:xfrm>
                    <a:off x="9075" y="728"/>
                    <a:ext cx="3665" cy="444"/>
                  </a:xfrm>
                  <a:prstGeom prst="rect">
                    <a:avLst/>
                  </a:prstGeom>
                  <a:solidFill>
                    <a:srgbClr val="FFFFCC"/>
                  </a:solidFill>
                  <a:ln w="9525">
                    <a:noFill/>
                    <a:miter lim="800000"/>
                    <a:headEnd/>
                    <a:tailEnd/>
                  </a:ln>
                  <a:effectLst/>
                </p:spPr>
                <p:txBody>
                  <a:bodyPr>
                    <a:prstTxWarp prst="textNoShape">
                      <a:avLst/>
                    </a:prstTxWarp>
                  </a:bodyPr>
                  <a:lstStyle/>
                  <a:p>
                    <a:r>
                      <a:rPr lang="en-US" sz="1000" b="1">
                        <a:latin typeface="Georgia" pitchFamily="-65" charset="0"/>
                        <a:ea typeface="Times New Roman" pitchFamily="-65" charset="0"/>
                        <a:cs typeface="Times New Roman" pitchFamily="-65" charset="0"/>
                      </a:rPr>
                      <a:t>Unsatisfactory</a:t>
                    </a:r>
                  </a:p>
                  <a:p>
                    <a:r>
                      <a:rPr lang="en-US" sz="1000" b="1">
                        <a:latin typeface="Georgia" pitchFamily="-65" charset="0"/>
                        <a:ea typeface="Times New Roman" pitchFamily="-65" charset="0"/>
                        <a:cs typeface="Times New Roman" pitchFamily="-65" charset="0"/>
                      </a:rPr>
                      <a:t> 1</a:t>
                    </a:r>
                    <a:endParaRPr lang="en-US"/>
                  </a:p>
                </p:txBody>
              </p:sp>
              <p:sp>
                <p:nvSpPr>
                  <p:cNvPr id="85015" name="Rectangle 23"/>
                  <p:cNvSpPr>
                    <a:spLocks noChangeArrowheads="1"/>
                  </p:cNvSpPr>
                  <p:nvPr/>
                </p:nvSpPr>
                <p:spPr bwMode="auto">
                  <a:xfrm>
                    <a:off x="9057" y="710"/>
                    <a:ext cx="3701" cy="480"/>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grpSp>
            <p:nvGrpSpPr>
              <p:cNvPr id="85016" name="Group 24"/>
              <p:cNvGrpSpPr>
                <a:grpSpLocks/>
              </p:cNvGrpSpPr>
              <p:nvPr/>
            </p:nvGrpSpPr>
            <p:grpSpPr bwMode="auto">
              <a:xfrm>
                <a:off x="0" y="1226"/>
                <a:ext cx="1169" cy="384"/>
                <a:chOff x="0" y="1226"/>
                <a:chExt cx="1169" cy="384"/>
              </a:xfrm>
            </p:grpSpPr>
            <p:sp>
              <p:nvSpPr>
                <p:cNvPr id="85017" name="Rectangle 25"/>
                <p:cNvSpPr>
                  <a:spLocks noChangeArrowheads="1"/>
                </p:cNvSpPr>
                <p:nvPr/>
              </p:nvSpPr>
              <p:spPr bwMode="auto">
                <a:xfrm>
                  <a:off x="18" y="1244"/>
                  <a:ext cx="1133" cy="348"/>
                </a:xfrm>
                <a:prstGeom prst="rect">
                  <a:avLst/>
                </a:prstGeom>
                <a:noFill/>
                <a:ln w="9525">
                  <a:noFill/>
                  <a:miter lim="800000"/>
                  <a:headEnd/>
                  <a:tailEnd/>
                </a:ln>
                <a:effectLst/>
              </p:spPr>
              <p:txBody>
                <a:bodyPr>
                  <a:prstTxWarp prst="textNoShape">
                    <a:avLst/>
                  </a:prstTxWarp>
                </a:bodyPr>
                <a:lstStyle/>
                <a:p>
                  <a:r>
                    <a:rPr lang="en-US" sz="800" b="1">
                      <a:latin typeface="Georgia" pitchFamily="-65" charset="0"/>
                      <a:ea typeface="Arial" pitchFamily="-65" charset="0"/>
                      <a:cs typeface="Arial" pitchFamily="-65" charset="0"/>
                    </a:rPr>
                    <a:t>Research Notes</a:t>
                  </a:r>
                  <a:r>
                    <a:rPr lang="en-US" sz="800">
                      <a:latin typeface="Georgia" pitchFamily="-65" charset="0"/>
                      <a:ea typeface="Arial" pitchFamily="-65" charset="0"/>
                      <a:cs typeface="Arial" pitchFamily="-65" charset="0"/>
                    </a:rPr>
                    <a:t> </a:t>
                  </a:r>
                  <a:endParaRPr lang="en-US" sz="800">
                    <a:ea typeface="Times New Roman" pitchFamily="-65" charset="0"/>
                    <a:cs typeface="Times New Roman" pitchFamily="-65" charset="0"/>
                  </a:endParaRPr>
                </a:p>
                <a:p>
                  <a:pPr eaLnBrk="0" hangingPunct="0"/>
                  <a:endParaRPr lang="en-US" sz="800"/>
                </a:p>
              </p:txBody>
            </p:sp>
            <p:sp>
              <p:nvSpPr>
                <p:cNvPr id="85018" name="Rectangle 26"/>
                <p:cNvSpPr>
                  <a:spLocks noChangeArrowheads="1"/>
                </p:cNvSpPr>
                <p:nvPr/>
              </p:nvSpPr>
              <p:spPr bwMode="auto">
                <a:xfrm>
                  <a:off x="0" y="1226"/>
                  <a:ext cx="1169"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19" name="Group 27"/>
              <p:cNvGrpSpPr>
                <a:grpSpLocks/>
              </p:cNvGrpSpPr>
              <p:nvPr/>
            </p:nvGrpSpPr>
            <p:grpSpPr bwMode="auto">
              <a:xfrm>
                <a:off x="1169" y="1226"/>
                <a:ext cx="4273" cy="384"/>
                <a:chOff x="1169" y="1226"/>
                <a:chExt cx="4273" cy="384"/>
              </a:xfrm>
            </p:grpSpPr>
            <p:sp>
              <p:nvSpPr>
                <p:cNvPr id="85020" name="Rectangle 28"/>
                <p:cNvSpPr>
                  <a:spLocks noChangeArrowheads="1"/>
                </p:cNvSpPr>
                <p:nvPr/>
              </p:nvSpPr>
              <p:spPr bwMode="auto">
                <a:xfrm>
                  <a:off x="1187" y="1244"/>
                  <a:ext cx="4237"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Notes are recorded and organized in an extremely neat and orderly fashion. </a:t>
                  </a:r>
                  <a:endParaRPr lang="en-US" sz="1200">
                    <a:ea typeface="Times New Roman" pitchFamily="-65" charset="0"/>
                    <a:cs typeface="Times New Roman" pitchFamily="-65" charset="0"/>
                  </a:endParaRPr>
                </a:p>
                <a:p>
                  <a:pPr eaLnBrk="0" hangingPunct="0"/>
                  <a:endParaRPr lang="en-US"/>
                </a:p>
              </p:txBody>
            </p:sp>
            <p:sp>
              <p:nvSpPr>
                <p:cNvPr id="85021" name="Rectangle 29"/>
                <p:cNvSpPr>
                  <a:spLocks noChangeArrowheads="1"/>
                </p:cNvSpPr>
                <p:nvPr/>
              </p:nvSpPr>
              <p:spPr bwMode="auto">
                <a:xfrm>
                  <a:off x="1169" y="1226"/>
                  <a:ext cx="4273"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22" name="Group 30"/>
              <p:cNvGrpSpPr>
                <a:grpSpLocks/>
              </p:cNvGrpSpPr>
              <p:nvPr/>
            </p:nvGrpSpPr>
            <p:grpSpPr bwMode="auto">
              <a:xfrm>
                <a:off x="5442" y="1226"/>
                <a:ext cx="3615" cy="384"/>
                <a:chOff x="5442" y="1226"/>
                <a:chExt cx="3615" cy="384"/>
              </a:xfrm>
            </p:grpSpPr>
            <p:sp>
              <p:nvSpPr>
                <p:cNvPr id="85023" name="Rectangle 31"/>
                <p:cNvSpPr>
                  <a:spLocks noChangeArrowheads="1"/>
                </p:cNvSpPr>
                <p:nvPr/>
              </p:nvSpPr>
              <p:spPr bwMode="auto">
                <a:xfrm>
                  <a:off x="5460" y="1244"/>
                  <a:ext cx="3579"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Notes are recorded legibly.</a:t>
                  </a:r>
                  <a:endParaRPr lang="en-US" sz="1200">
                    <a:ea typeface="Times New Roman" pitchFamily="-65" charset="0"/>
                    <a:cs typeface="Times New Roman" pitchFamily="-65" charset="0"/>
                  </a:endParaRPr>
                </a:p>
                <a:p>
                  <a:pPr eaLnBrk="0" hangingPunct="0"/>
                  <a:endParaRPr lang="en-US"/>
                </a:p>
              </p:txBody>
            </p:sp>
            <p:sp>
              <p:nvSpPr>
                <p:cNvPr id="85024" name="Rectangle 32"/>
                <p:cNvSpPr>
                  <a:spLocks noChangeArrowheads="1"/>
                </p:cNvSpPr>
                <p:nvPr/>
              </p:nvSpPr>
              <p:spPr bwMode="auto">
                <a:xfrm>
                  <a:off x="5442" y="1226"/>
                  <a:ext cx="3615"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25" name="Group 33"/>
              <p:cNvGrpSpPr>
                <a:grpSpLocks/>
              </p:cNvGrpSpPr>
              <p:nvPr/>
            </p:nvGrpSpPr>
            <p:grpSpPr bwMode="auto">
              <a:xfrm>
                <a:off x="9057" y="1226"/>
                <a:ext cx="3701" cy="384"/>
                <a:chOff x="9057" y="1226"/>
                <a:chExt cx="3701" cy="384"/>
              </a:xfrm>
            </p:grpSpPr>
            <p:sp>
              <p:nvSpPr>
                <p:cNvPr id="85026" name="Rectangle 34"/>
                <p:cNvSpPr>
                  <a:spLocks noChangeArrowheads="1"/>
                </p:cNvSpPr>
                <p:nvPr/>
              </p:nvSpPr>
              <p:spPr bwMode="auto">
                <a:xfrm>
                  <a:off x="9075" y="1244"/>
                  <a:ext cx="3665"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Notes are not recorded. </a:t>
                  </a:r>
                  <a:endParaRPr lang="en-US" sz="1200">
                    <a:ea typeface="Times New Roman" pitchFamily="-65" charset="0"/>
                    <a:cs typeface="Times New Roman" pitchFamily="-65" charset="0"/>
                  </a:endParaRPr>
                </a:p>
                <a:p>
                  <a:pPr eaLnBrk="0" hangingPunct="0"/>
                  <a:endParaRPr lang="en-US"/>
                </a:p>
              </p:txBody>
            </p:sp>
            <p:sp>
              <p:nvSpPr>
                <p:cNvPr id="85027" name="Rectangle 35"/>
                <p:cNvSpPr>
                  <a:spLocks noChangeArrowheads="1"/>
                </p:cNvSpPr>
                <p:nvPr/>
              </p:nvSpPr>
              <p:spPr bwMode="auto">
                <a:xfrm>
                  <a:off x="9057" y="1226"/>
                  <a:ext cx="3701"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28" name="Group 36"/>
              <p:cNvGrpSpPr>
                <a:grpSpLocks/>
              </p:cNvGrpSpPr>
              <p:nvPr/>
            </p:nvGrpSpPr>
            <p:grpSpPr bwMode="auto">
              <a:xfrm>
                <a:off x="0" y="1646"/>
                <a:ext cx="1169" cy="384"/>
                <a:chOff x="0" y="1646"/>
                <a:chExt cx="1169" cy="384"/>
              </a:xfrm>
            </p:grpSpPr>
            <p:sp>
              <p:nvSpPr>
                <p:cNvPr id="85029" name="Rectangle 37"/>
                <p:cNvSpPr>
                  <a:spLocks noChangeArrowheads="1"/>
                </p:cNvSpPr>
                <p:nvPr/>
              </p:nvSpPr>
              <p:spPr bwMode="auto">
                <a:xfrm>
                  <a:off x="18" y="1664"/>
                  <a:ext cx="1133" cy="348"/>
                </a:xfrm>
                <a:prstGeom prst="rect">
                  <a:avLst/>
                </a:prstGeom>
                <a:noFill/>
                <a:ln w="9525">
                  <a:noFill/>
                  <a:miter lim="800000"/>
                  <a:headEnd/>
                  <a:tailEnd/>
                </a:ln>
                <a:effectLst/>
              </p:spPr>
              <p:txBody>
                <a:bodyPr>
                  <a:prstTxWarp prst="textNoShape">
                    <a:avLst/>
                  </a:prstTxWarp>
                </a:bodyPr>
                <a:lstStyle/>
                <a:p>
                  <a:r>
                    <a:rPr lang="en-US" sz="800" b="1">
                      <a:latin typeface="Georgia" pitchFamily="-65" charset="0"/>
                      <a:ea typeface="Arial" pitchFamily="-65" charset="0"/>
                      <a:cs typeface="Arial" pitchFamily="-65" charset="0"/>
                    </a:rPr>
                    <a:t>Paragraph </a:t>
                  </a:r>
                  <a:r>
                    <a:rPr lang="en-US" sz="1000">
                      <a:latin typeface="Georgia" pitchFamily="-65" charset="0"/>
                      <a:ea typeface="Arial" pitchFamily="-65" charset="0"/>
                      <a:cs typeface="Arial" pitchFamily="-65" charset="0"/>
                    </a:rPr>
                    <a:t> </a:t>
                  </a:r>
                  <a:endParaRPr lang="en-US" sz="1200">
                    <a:ea typeface="Times New Roman" pitchFamily="-65" charset="0"/>
                    <a:cs typeface="Times New Roman" pitchFamily="-65" charset="0"/>
                  </a:endParaRPr>
                </a:p>
                <a:p>
                  <a:pPr eaLnBrk="0" hangingPunct="0"/>
                  <a:endParaRPr lang="en-US"/>
                </a:p>
              </p:txBody>
            </p:sp>
            <p:sp>
              <p:nvSpPr>
                <p:cNvPr id="85030" name="Rectangle 38"/>
                <p:cNvSpPr>
                  <a:spLocks noChangeArrowheads="1"/>
                </p:cNvSpPr>
                <p:nvPr/>
              </p:nvSpPr>
              <p:spPr bwMode="auto">
                <a:xfrm>
                  <a:off x="0" y="1646"/>
                  <a:ext cx="1169"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31" name="Group 39"/>
              <p:cNvGrpSpPr>
                <a:grpSpLocks/>
              </p:cNvGrpSpPr>
              <p:nvPr/>
            </p:nvGrpSpPr>
            <p:grpSpPr bwMode="auto">
              <a:xfrm>
                <a:off x="1169" y="1646"/>
                <a:ext cx="4273" cy="384"/>
                <a:chOff x="1169" y="1646"/>
                <a:chExt cx="4273" cy="384"/>
              </a:xfrm>
            </p:grpSpPr>
            <p:sp>
              <p:nvSpPr>
                <p:cNvPr id="85032" name="Rectangle 40"/>
                <p:cNvSpPr>
                  <a:spLocks noChangeArrowheads="1"/>
                </p:cNvSpPr>
                <p:nvPr/>
              </p:nvSpPr>
              <p:spPr bwMode="auto">
                <a:xfrm>
                  <a:off x="1187" y="1664"/>
                  <a:ext cx="4237"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All paragraphs include introductory sentence, explanations or details, and concluding sentence. </a:t>
                  </a:r>
                  <a:endParaRPr lang="en-US" sz="1200">
                    <a:ea typeface="Times New Roman" pitchFamily="-65" charset="0"/>
                    <a:cs typeface="Times New Roman" pitchFamily="-65" charset="0"/>
                  </a:endParaRPr>
                </a:p>
                <a:p>
                  <a:pPr eaLnBrk="0" hangingPunct="0"/>
                  <a:endParaRPr lang="en-US"/>
                </a:p>
              </p:txBody>
            </p:sp>
            <p:sp>
              <p:nvSpPr>
                <p:cNvPr id="85033" name="Rectangle 41"/>
                <p:cNvSpPr>
                  <a:spLocks noChangeArrowheads="1"/>
                </p:cNvSpPr>
                <p:nvPr/>
              </p:nvSpPr>
              <p:spPr bwMode="auto">
                <a:xfrm>
                  <a:off x="1169" y="1646"/>
                  <a:ext cx="4273"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34" name="Group 42"/>
              <p:cNvGrpSpPr>
                <a:grpSpLocks/>
              </p:cNvGrpSpPr>
              <p:nvPr/>
            </p:nvGrpSpPr>
            <p:grpSpPr bwMode="auto">
              <a:xfrm>
                <a:off x="5442" y="1646"/>
                <a:ext cx="3615" cy="384"/>
                <a:chOff x="5442" y="1646"/>
                <a:chExt cx="3615" cy="384"/>
              </a:xfrm>
            </p:grpSpPr>
            <p:sp>
              <p:nvSpPr>
                <p:cNvPr id="85035" name="Rectangle 43"/>
                <p:cNvSpPr>
                  <a:spLocks noChangeArrowheads="1"/>
                </p:cNvSpPr>
                <p:nvPr/>
              </p:nvSpPr>
              <p:spPr bwMode="auto">
                <a:xfrm>
                  <a:off x="5460" y="1664"/>
                  <a:ext cx="3579"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Most paragraphs include introductory sentence, explanations or details, and concluding sentence. </a:t>
                  </a:r>
                  <a:endParaRPr lang="en-US" sz="1200">
                    <a:ea typeface="Times New Roman" pitchFamily="-65" charset="0"/>
                    <a:cs typeface="Times New Roman" pitchFamily="-65" charset="0"/>
                  </a:endParaRPr>
                </a:p>
                <a:p>
                  <a:pPr eaLnBrk="0" hangingPunct="0"/>
                  <a:endParaRPr lang="en-US"/>
                </a:p>
              </p:txBody>
            </p:sp>
            <p:sp>
              <p:nvSpPr>
                <p:cNvPr id="85036" name="Rectangle 44"/>
                <p:cNvSpPr>
                  <a:spLocks noChangeArrowheads="1"/>
                </p:cNvSpPr>
                <p:nvPr/>
              </p:nvSpPr>
              <p:spPr bwMode="auto">
                <a:xfrm>
                  <a:off x="5442" y="1646"/>
                  <a:ext cx="3615"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37" name="Group 45"/>
              <p:cNvGrpSpPr>
                <a:grpSpLocks/>
              </p:cNvGrpSpPr>
              <p:nvPr/>
            </p:nvGrpSpPr>
            <p:grpSpPr bwMode="auto">
              <a:xfrm>
                <a:off x="9057" y="1646"/>
                <a:ext cx="3701" cy="384"/>
                <a:chOff x="9057" y="1646"/>
                <a:chExt cx="3701" cy="384"/>
              </a:xfrm>
            </p:grpSpPr>
            <p:sp>
              <p:nvSpPr>
                <p:cNvPr id="85038" name="Rectangle 46"/>
                <p:cNvSpPr>
                  <a:spLocks noChangeArrowheads="1"/>
                </p:cNvSpPr>
                <p:nvPr/>
              </p:nvSpPr>
              <p:spPr bwMode="auto">
                <a:xfrm>
                  <a:off x="9075" y="1664"/>
                  <a:ext cx="3665"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Paragraphing structure was not clear and sentences were not typically related within the paragraphs.</a:t>
                  </a:r>
                  <a:endParaRPr lang="en-US" sz="1200">
                    <a:ea typeface="Times New Roman" pitchFamily="-65" charset="0"/>
                    <a:cs typeface="Times New Roman" pitchFamily="-65" charset="0"/>
                  </a:endParaRPr>
                </a:p>
                <a:p>
                  <a:pPr eaLnBrk="0" hangingPunct="0"/>
                  <a:endParaRPr lang="en-US"/>
                </a:p>
              </p:txBody>
            </p:sp>
            <p:sp>
              <p:nvSpPr>
                <p:cNvPr id="85039" name="Rectangle 47"/>
                <p:cNvSpPr>
                  <a:spLocks noChangeArrowheads="1"/>
                </p:cNvSpPr>
                <p:nvPr/>
              </p:nvSpPr>
              <p:spPr bwMode="auto">
                <a:xfrm>
                  <a:off x="9057" y="1646"/>
                  <a:ext cx="3701"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40" name="Group 48"/>
              <p:cNvGrpSpPr>
                <a:grpSpLocks/>
              </p:cNvGrpSpPr>
              <p:nvPr/>
            </p:nvGrpSpPr>
            <p:grpSpPr bwMode="auto">
              <a:xfrm>
                <a:off x="0" y="2066"/>
                <a:ext cx="1169" cy="384"/>
                <a:chOff x="0" y="2066"/>
                <a:chExt cx="1169" cy="384"/>
              </a:xfrm>
            </p:grpSpPr>
            <p:sp>
              <p:nvSpPr>
                <p:cNvPr id="85041" name="Rectangle 49"/>
                <p:cNvSpPr>
                  <a:spLocks noChangeArrowheads="1"/>
                </p:cNvSpPr>
                <p:nvPr/>
              </p:nvSpPr>
              <p:spPr bwMode="auto">
                <a:xfrm>
                  <a:off x="18" y="2084"/>
                  <a:ext cx="1133" cy="348"/>
                </a:xfrm>
                <a:prstGeom prst="rect">
                  <a:avLst/>
                </a:prstGeom>
                <a:noFill/>
                <a:ln w="9525">
                  <a:noFill/>
                  <a:miter lim="800000"/>
                  <a:headEnd/>
                  <a:tailEnd/>
                </a:ln>
                <a:effectLst/>
              </p:spPr>
              <p:txBody>
                <a:bodyPr>
                  <a:prstTxWarp prst="textNoShape">
                    <a:avLst/>
                  </a:prstTxWarp>
                </a:bodyPr>
                <a:lstStyle/>
                <a:p>
                  <a:r>
                    <a:rPr lang="en-US" sz="800" b="1">
                      <a:latin typeface="Georgia" pitchFamily="-65" charset="0"/>
                      <a:ea typeface="Arial" pitchFamily="-65" charset="0"/>
                      <a:cs typeface="Arial" pitchFamily="-65" charset="0"/>
                    </a:rPr>
                    <a:t>Mechanics</a:t>
                  </a:r>
                  <a:r>
                    <a:rPr lang="en-US" sz="800">
                      <a:latin typeface="Georgia" pitchFamily="-65" charset="0"/>
                      <a:ea typeface="Arial" pitchFamily="-65" charset="0"/>
                      <a:cs typeface="Arial" pitchFamily="-65" charset="0"/>
                    </a:rPr>
                    <a:t> </a:t>
                  </a:r>
                  <a:endParaRPr lang="en-US" sz="800">
                    <a:ea typeface="Times New Roman" pitchFamily="-65" charset="0"/>
                    <a:cs typeface="Times New Roman" pitchFamily="-65" charset="0"/>
                  </a:endParaRPr>
                </a:p>
                <a:p>
                  <a:pPr eaLnBrk="0" hangingPunct="0"/>
                  <a:endParaRPr lang="en-US" sz="800"/>
                </a:p>
              </p:txBody>
            </p:sp>
            <p:sp>
              <p:nvSpPr>
                <p:cNvPr id="85042" name="Rectangle 50"/>
                <p:cNvSpPr>
                  <a:spLocks noChangeArrowheads="1"/>
                </p:cNvSpPr>
                <p:nvPr/>
              </p:nvSpPr>
              <p:spPr bwMode="auto">
                <a:xfrm>
                  <a:off x="0" y="2066"/>
                  <a:ext cx="1169"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43" name="Group 51"/>
              <p:cNvGrpSpPr>
                <a:grpSpLocks/>
              </p:cNvGrpSpPr>
              <p:nvPr/>
            </p:nvGrpSpPr>
            <p:grpSpPr bwMode="auto">
              <a:xfrm>
                <a:off x="1169" y="2066"/>
                <a:ext cx="4273" cy="384"/>
                <a:chOff x="1169" y="2066"/>
                <a:chExt cx="4273" cy="384"/>
              </a:xfrm>
            </p:grpSpPr>
            <p:sp>
              <p:nvSpPr>
                <p:cNvPr id="85044" name="Rectangle 52"/>
                <p:cNvSpPr>
                  <a:spLocks noChangeArrowheads="1"/>
                </p:cNvSpPr>
                <p:nvPr/>
              </p:nvSpPr>
              <p:spPr bwMode="auto">
                <a:xfrm>
                  <a:off x="1187" y="2084"/>
                  <a:ext cx="4237"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No grammatical, spelling or punctuation errors. </a:t>
                  </a:r>
                  <a:endParaRPr lang="en-US" sz="1200">
                    <a:ea typeface="Times New Roman" pitchFamily="-65" charset="0"/>
                    <a:cs typeface="Times New Roman" pitchFamily="-65" charset="0"/>
                  </a:endParaRPr>
                </a:p>
                <a:p>
                  <a:pPr eaLnBrk="0" hangingPunct="0"/>
                  <a:endParaRPr lang="en-US"/>
                </a:p>
              </p:txBody>
            </p:sp>
            <p:sp>
              <p:nvSpPr>
                <p:cNvPr id="85045" name="Rectangle 53"/>
                <p:cNvSpPr>
                  <a:spLocks noChangeArrowheads="1"/>
                </p:cNvSpPr>
                <p:nvPr/>
              </p:nvSpPr>
              <p:spPr bwMode="auto">
                <a:xfrm>
                  <a:off x="1169" y="2066"/>
                  <a:ext cx="4273"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46" name="Group 54"/>
              <p:cNvGrpSpPr>
                <a:grpSpLocks/>
              </p:cNvGrpSpPr>
              <p:nvPr/>
            </p:nvGrpSpPr>
            <p:grpSpPr bwMode="auto">
              <a:xfrm>
                <a:off x="5442" y="2066"/>
                <a:ext cx="3615" cy="384"/>
                <a:chOff x="5442" y="2066"/>
                <a:chExt cx="3615" cy="384"/>
              </a:xfrm>
            </p:grpSpPr>
            <p:sp>
              <p:nvSpPr>
                <p:cNvPr id="85047" name="Rectangle 55"/>
                <p:cNvSpPr>
                  <a:spLocks noChangeArrowheads="1"/>
                </p:cNvSpPr>
                <p:nvPr/>
              </p:nvSpPr>
              <p:spPr bwMode="auto">
                <a:xfrm>
                  <a:off x="5460" y="2084"/>
                  <a:ext cx="3579"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A few grammatical, spelling or punctuation errors </a:t>
                  </a:r>
                  <a:endParaRPr lang="en-US" sz="1200">
                    <a:ea typeface="Times New Roman" pitchFamily="-65" charset="0"/>
                    <a:cs typeface="Times New Roman" pitchFamily="-65" charset="0"/>
                  </a:endParaRPr>
                </a:p>
                <a:p>
                  <a:pPr eaLnBrk="0" hangingPunct="0"/>
                  <a:endParaRPr lang="en-US"/>
                </a:p>
              </p:txBody>
            </p:sp>
            <p:sp>
              <p:nvSpPr>
                <p:cNvPr id="85048" name="Rectangle 56"/>
                <p:cNvSpPr>
                  <a:spLocks noChangeArrowheads="1"/>
                </p:cNvSpPr>
                <p:nvPr/>
              </p:nvSpPr>
              <p:spPr bwMode="auto">
                <a:xfrm>
                  <a:off x="5442" y="2066"/>
                  <a:ext cx="3615"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49" name="Group 57"/>
              <p:cNvGrpSpPr>
                <a:grpSpLocks/>
              </p:cNvGrpSpPr>
              <p:nvPr/>
            </p:nvGrpSpPr>
            <p:grpSpPr bwMode="auto">
              <a:xfrm>
                <a:off x="9057" y="2066"/>
                <a:ext cx="3701" cy="384"/>
                <a:chOff x="9057" y="2066"/>
                <a:chExt cx="3701" cy="384"/>
              </a:xfrm>
            </p:grpSpPr>
            <p:sp>
              <p:nvSpPr>
                <p:cNvPr id="85050" name="Rectangle 58"/>
                <p:cNvSpPr>
                  <a:spLocks noChangeArrowheads="1"/>
                </p:cNvSpPr>
                <p:nvPr/>
              </p:nvSpPr>
              <p:spPr bwMode="auto">
                <a:xfrm>
                  <a:off x="9075" y="2084"/>
                  <a:ext cx="3665"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Many grammatical, spelling, or punctuation errors.</a:t>
                  </a:r>
                  <a:endParaRPr lang="en-US" sz="1200">
                    <a:ea typeface="Times New Roman" pitchFamily="-65" charset="0"/>
                    <a:cs typeface="Times New Roman" pitchFamily="-65" charset="0"/>
                  </a:endParaRPr>
                </a:p>
                <a:p>
                  <a:pPr eaLnBrk="0" hangingPunct="0"/>
                  <a:endParaRPr lang="en-US"/>
                </a:p>
              </p:txBody>
            </p:sp>
            <p:sp>
              <p:nvSpPr>
                <p:cNvPr id="85051" name="Rectangle 59"/>
                <p:cNvSpPr>
                  <a:spLocks noChangeArrowheads="1"/>
                </p:cNvSpPr>
                <p:nvPr/>
              </p:nvSpPr>
              <p:spPr bwMode="auto">
                <a:xfrm>
                  <a:off x="9057" y="2066"/>
                  <a:ext cx="3701"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52" name="Group 60"/>
              <p:cNvGrpSpPr>
                <a:grpSpLocks/>
              </p:cNvGrpSpPr>
              <p:nvPr/>
            </p:nvGrpSpPr>
            <p:grpSpPr bwMode="auto">
              <a:xfrm>
                <a:off x="0" y="2486"/>
                <a:ext cx="1169" cy="384"/>
                <a:chOff x="0" y="2486"/>
                <a:chExt cx="1169" cy="384"/>
              </a:xfrm>
            </p:grpSpPr>
            <p:sp>
              <p:nvSpPr>
                <p:cNvPr id="85053" name="Rectangle 61"/>
                <p:cNvSpPr>
                  <a:spLocks noChangeArrowheads="1"/>
                </p:cNvSpPr>
                <p:nvPr/>
              </p:nvSpPr>
              <p:spPr bwMode="auto">
                <a:xfrm>
                  <a:off x="18" y="2504"/>
                  <a:ext cx="1133" cy="348"/>
                </a:xfrm>
                <a:prstGeom prst="rect">
                  <a:avLst/>
                </a:prstGeom>
                <a:noFill/>
                <a:ln w="9525">
                  <a:noFill/>
                  <a:miter lim="800000"/>
                  <a:headEnd/>
                  <a:tailEnd/>
                </a:ln>
                <a:effectLst/>
              </p:spPr>
              <p:txBody>
                <a:bodyPr>
                  <a:prstTxWarp prst="textNoShape">
                    <a:avLst/>
                  </a:prstTxWarp>
                </a:bodyPr>
                <a:lstStyle/>
                <a:p>
                  <a:r>
                    <a:rPr lang="en-US" sz="800" b="1">
                      <a:latin typeface="Georgia" pitchFamily="-65" charset="0"/>
                      <a:ea typeface="Arial" pitchFamily="-65" charset="0"/>
                      <a:cs typeface="Arial" pitchFamily="-65" charset="0"/>
                    </a:rPr>
                    <a:t>Graphics</a:t>
                  </a:r>
                  <a:endParaRPr lang="en-US" sz="800">
                    <a:ea typeface="Times New Roman" pitchFamily="-65" charset="0"/>
                    <a:cs typeface="Times New Roman" pitchFamily="-65" charset="0"/>
                  </a:endParaRPr>
                </a:p>
                <a:p>
                  <a:pPr eaLnBrk="0" hangingPunct="0"/>
                  <a:endParaRPr lang="en-US" sz="800"/>
                </a:p>
              </p:txBody>
            </p:sp>
            <p:sp>
              <p:nvSpPr>
                <p:cNvPr id="85054" name="Rectangle 62"/>
                <p:cNvSpPr>
                  <a:spLocks noChangeArrowheads="1"/>
                </p:cNvSpPr>
                <p:nvPr/>
              </p:nvSpPr>
              <p:spPr bwMode="auto">
                <a:xfrm>
                  <a:off x="0" y="2486"/>
                  <a:ext cx="1169"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55" name="Group 63"/>
              <p:cNvGrpSpPr>
                <a:grpSpLocks/>
              </p:cNvGrpSpPr>
              <p:nvPr/>
            </p:nvGrpSpPr>
            <p:grpSpPr bwMode="auto">
              <a:xfrm>
                <a:off x="1169" y="2486"/>
                <a:ext cx="4273" cy="384"/>
                <a:chOff x="1169" y="2486"/>
                <a:chExt cx="4273" cy="384"/>
              </a:xfrm>
            </p:grpSpPr>
            <p:sp>
              <p:nvSpPr>
                <p:cNvPr id="85056" name="Rectangle 64"/>
                <p:cNvSpPr>
                  <a:spLocks noChangeArrowheads="1"/>
                </p:cNvSpPr>
                <p:nvPr/>
              </p:nvSpPr>
              <p:spPr bwMode="auto">
                <a:xfrm>
                  <a:off x="1187" y="2504"/>
                  <a:ext cx="4237"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Multiple graphics were used to illustrate the research point(s).</a:t>
                  </a:r>
                  <a:endParaRPr lang="en-US" sz="1200">
                    <a:ea typeface="Times New Roman" pitchFamily="-65" charset="0"/>
                    <a:cs typeface="Times New Roman" pitchFamily="-65" charset="0"/>
                  </a:endParaRPr>
                </a:p>
                <a:p>
                  <a:pPr eaLnBrk="0" hangingPunct="0"/>
                  <a:endParaRPr lang="en-US"/>
                </a:p>
              </p:txBody>
            </p:sp>
            <p:sp>
              <p:nvSpPr>
                <p:cNvPr id="85057" name="Rectangle 65"/>
                <p:cNvSpPr>
                  <a:spLocks noChangeArrowheads="1"/>
                </p:cNvSpPr>
                <p:nvPr/>
              </p:nvSpPr>
              <p:spPr bwMode="auto">
                <a:xfrm>
                  <a:off x="1169" y="2486"/>
                  <a:ext cx="4273"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58" name="Group 66"/>
              <p:cNvGrpSpPr>
                <a:grpSpLocks/>
              </p:cNvGrpSpPr>
              <p:nvPr/>
            </p:nvGrpSpPr>
            <p:grpSpPr bwMode="auto">
              <a:xfrm>
                <a:off x="5442" y="2486"/>
                <a:ext cx="3615" cy="384"/>
                <a:chOff x="5442" y="2486"/>
                <a:chExt cx="3615" cy="384"/>
              </a:xfrm>
            </p:grpSpPr>
            <p:sp>
              <p:nvSpPr>
                <p:cNvPr id="85059" name="Rectangle 67"/>
                <p:cNvSpPr>
                  <a:spLocks noChangeArrowheads="1"/>
                </p:cNvSpPr>
                <p:nvPr/>
              </p:nvSpPr>
              <p:spPr bwMode="auto">
                <a:xfrm>
                  <a:off x="5460" y="2504"/>
                  <a:ext cx="3579"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One picture was used to illustrate the research point(s).</a:t>
                  </a:r>
                  <a:endParaRPr lang="en-US" sz="1200">
                    <a:ea typeface="Times New Roman" pitchFamily="-65" charset="0"/>
                    <a:cs typeface="Times New Roman" pitchFamily="-65" charset="0"/>
                  </a:endParaRPr>
                </a:p>
                <a:p>
                  <a:pPr eaLnBrk="0" hangingPunct="0"/>
                  <a:endParaRPr lang="en-US"/>
                </a:p>
              </p:txBody>
            </p:sp>
            <p:sp>
              <p:nvSpPr>
                <p:cNvPr id="85060" name="Rectangle 68"/>
                <p:cNvSpPr>
                  <a:spLocks noChangeArrowheads="1"/>
                </p:cNvSpPr>
                <p:nvPr/>
              </p:nvSpPr>
              <p:spPr bwMode="auto">
                <a:xfrm>
                  <a:off x="5442" y="2486"/>
                  <a:ext cx="3615"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61" name="Group 69"/>
              <p:cNvGrpSpPr>
                <a:grpSpLocks/>
              </p:cNvGrpSpPr>
              <p:nvPr/>
            </p:nvGrpSpPr>
            <p:grpSpPr bwMode="auto">
              <a:xfrm>
                <a:off x="9057" y="2486"/>
                <a:ext cx="3701" cy="384"/>
                <a:chOff x="9057" y="2486"/>
                <a:chExt cx="3701" cy="384"/>
              </a:xfrm>
            </p:grpSpPr>
            <p:sp>
              <p:nvSpPr>
                <p:cNvPr id="85062" name="Rectangle 70"/>
                <p:cNvSpPr>
                  <a:spLocks noChangeArrowheads="1"/>
                </p:cNvSpPr>
                <p:nvPr/>
              </p:nvSpPr>
              <p:spPr bwMode="auto">
                <a:xfrm>
                  <a:off x="9075" y="2504"/>
                  <a:ext cx="3665"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No pictures were used.</a:t>
                  </a:r>
                  <a:endParaRPr lang="en-US" sz="1200">
                    <a:ea typeface="Times New Roman" pitchFamily="-65" charset="0"/>
                    <a:cs typeface="Times New Roman" pitchFamily="-65" charset="0"/>
                  </a:endParaRPr>
                </a:p>
                <a:p>
                  <a:pPr eaLnBrk="0" hangingPunct="0"/>
                  <a:endParaRPr lang="en-US"/>
                </a:p>
              </p:txBody>
            </p:sp>
            <p:sp>
              <p:nvSpPr>
                <p:cNvPr id="85063" name="Rectangle 71"/>
                <p:cNvSpPr>
                  <a:spLocks noChangeArrowheads="1"/>
                </p:cNvSpPr>
                <p:nvPr/>
              </p:nvSpPr>
              <p:spPr bwMode="auto">
                <a:xfrm>
                  <a:off x="9057" y="2486"/>
                  <a:ext cx="3701"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64" name="Group 72"/>
              <p:cNvGrpSpPr>
                <a:grpSpLocks/>
              </p:cNvGrpSpPr>
              <p:nvPr/>
            </p:nvGrpSpPr>
            <p:grpSpPr bwMode="auto">
              <a:xfrm>
                <a:off x="0" y="2906"/>
                <a:ext cx="1169" cy="384"/>
                <a:chOff x="0" y="2906"/>
                <a:chExt cx="1169" cy="384"/>
              </a:xfrm>
            </p:grpSpPr>
            <p:sp>
              <p:nvSpPr>
                <p:cNvPr id="85065" name="Rectangle 73"/>
                <p:cNvSpPr>
                  <a:spLocks noChangeArrowheads="1"/>
                </p:cNvSpPr>
                <p:nvPr/>
              </p:nvSpPr>
              <p:spPr bwMode="auto">
                <a:xfrm>
                  <a:off x="18" y="2924"/>
                  <a:ext cx="1133" cy="348"/>
                </a:xfrm>
                <a:prstGeom prst="rect">
                  <a:avLst/>
                </a:prstGeom>
                <a:noFill/>
                <a:ln w="9525">
                  <a:noFill/>
                  <a:miter lim="800000"/>
                  <a:headEnd/>
                  <a:tailEnd/>
                </a:ln>
                <a:effectLst/>
              </p:spPr>
              <p:txBody>
                <a:bodyPr>
                  <a:prstTxWarp prst="textNoShape">
                    <a:avLst/>
                  </a:prstTxWarp>
                </a:bodyPr>
                <a:lstStyle/>
                <a:p>
                  <a:r>
                    <a:rPr lang="en-US" sz="800" b="1">
                      <a:latin typeface="Georgia" pitchFamily="-65" charset="0"/>
                      <a:ea typeface="Arial" pitchFamily="-65" charset="0"/>
                      <a:cs typeface="Arial" pitchFamily="-65" charset="0"/>
                    </a:rPr>
                    <a:t>Amount of Info.</a:t>
                  </a:r>
                  <a:endParaRPr lang="en-US" sz="1200">
                    <a:ea typeface="Times New Roman" pitchFamily="-65" charset="0"/>
                    <a:cs typeface="Times New Roman" pitchFamily="-65" charset="0"/>
                  </a:endParaRPr>
                </a:p>
                <a:p>
                  <a:pPr eaLnBrk="0" hangingPunct="0"/>
                  <a:endParaRPr lang="en-US"/>
                </a:p>
              </p:txBody>
            </p:sp>
            <p:sp>
              <p:nvSpPr>
                <p:cNvPr id="85066" name="Rectangle 74"/>
                <p:cNvSpPr>
                  <a:spLocks noChangeArrowheads="1"/>
                </p:cNvSpPr>
                <p:nvPr/>
              </p:nvSpPr>
              <p:spPr bwMode="auto">
                <a:xfrm>
                  <a:off x="0" y="2906"/>
                  <a:ext cx="1169"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67" name="Group 75"/>
              <p:cNvGrpSpPr>
                <a:grpSpLocks/>
              </p:cNvGrpSpPr>
              <p:nvPr/>
            </p:nvGrpSpPr>
            <p:grpSpPr bwMode="auto">
              <a:xfrm>
                <a:off x="1169" y="2906"/>
                <a:ext cx="4273" cy="384"/>
                <a:chOff x="1169" y="2906"/>
                <a:chExt cx="4273" cy="384"/>
              </a:xfrm>
            </p:grpSpPr>
            <p:sp>
              <p:nvSpPr>
                <p:cNvPr id="85068" name="Rectangle 76"/>
                <p:cNvSpPr>
                  <a:spLocks noChangeArrowheads="1"/>
                </p:cNvSpPr>
                <p:nvPr/>
              </p:nvSpPr>
              <p:spPr bwMode="auto">
                <a:xfrm>
                  <a:off x="1187" y="2924"/>
                  <a:ext cx="4237"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All topics are addressed and all questions answered with at least 2 sentences about each. </a:t>
                  </a:r>
                  <a:endParaRPr lang="en-US" sz="1200">
                    <a:ea typeface="Times New Roman" pitchFamily="-65" charset="0"/>
                    <a:cs typeface="Times New Roman" pitchFamily="-65" charset="0"/>
                  </a:endParaRPr>
                </a:p>
                <a:p>
                  <a:pPr eaLnBrk="0" hangingPunct="0"/>
                  <a:endParaRPr lang="en-US"/>
                </a:p>
              </p:txBody>
            </p:sp>
            <p:sp>
              <p:nvSpPr>
                <p:cNvPr id="85069" name="Rectangle 77"/>
                <p:cNvSpPr>
                  <a:spLocks noChangeArrowheads="1"/>
                </p:cNvSpPr>
                <p:nvPr/>
              </p:nvSpPr>
              <p:spPr bwMode="auto">
                <a:xfrm>
                  <a:off x="1169" y="2906"/>
                  <a:ext cx="4273"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70" name="Group 78"/>
              <p:cNvGrpSpPr>
                <a:grpSpLocks/>
              </p:cNvGrpSpPr>
              <p:nvPr/>
            </p:nvGrpSpPr>
            <p:grpSpPr bwMode="auto">
              <a:xfrm>
                <a:off x="5442" y="2906"/>
                <a:ext cx="3615" cy="384"/>
                <a:chOff x="5442" y="2906"/>
                <a:chExt cx="3615" cy="384"/>
              </a:xfrm>
            </p:grpSpPr>
            <p:sp>
              <p:nvSpPr>
                <p:cNvPr id="85071" name="Rectangle 79"/>
                <p:cNvSpPr>
                  <a:spLocks noChangeArrowheads="1"/>
                </p:cNvSpPr>
                <p:nvPr/>
              </p:nvSpPr>
              <p:spPr bwMode="auto">
                <a:xfrm>
                  <a:off x="5460" y="2924"/>
                  <a:ext cx="3579"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All topics are addressed.</a:t>
                  </a:r>
                  <a:endParaRPr lang="en-US" sz="1200">
                    <a:ea typeface="Times New Roman" pitchFamily="-65" charset="0"/>
                    <a:cs typeface="Times New Roman" pitchFamily="-65" charset="0"/>
                  </a:endParaRPr>
                </a:p>
                <a:p>
                  <a:pPr eaLnBrk="0" hangingPunct="0"/>
                  <a:endParaRPr lang="en-US"/>
                </a:p>
              </p:txBody>
            </p:sp>
            <p:sp>
              <p:nvSpPr>
                <p:cNvPr id="85072" name="Rectangle 80"/>
                <p:cNvSpPr>
                  <a:spLocks noChangeArrowheads="1"/>
                </p:cNvSpPr>
                <p:nvPr/>
              </p:nvSpPr>
              <p:spPr bwMode="auto">
                <a:xfrm>
                  <a:off x="5442" y="2906"/>
                  <a:ext cx="3615"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73" name="Group 81"/>
              <p:cNvGrpSpPr>
                <a:grpSpLocks/>
              </p:cNvGrpSpPr>
              <p:nvPr/>
            </p:nvGrpSpPr>
            <p:grpSpPr bwMode="auto">
              <a:xfrm>
                <a:off x="9057" y="2906"/>
                <a:ext cx="3701" cy="384"/>
                <a:chOff x="9057" y="2906"/>
                <a:chExt cx="3701" cy="384"/>
              </a:xfrm>
            </p:grpSpPr>
            <p:sp>
              <p:nvSpPr>
                <p:cNvPr id="85074" name="Rectangle 82"/>
                <p:cNvSpPr>
                  <a:spLocks noChangeArrowheads="1"/>
                </p:cNvSpPr>
                <p:nvPr/>
              </p:nvSpPr>
              <p:spPr bwMode="auto">
                <a:xfrm>
                  <a:off x="9075" y="2924"/>
                  <a:ext cx="3665"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One or more topics were not addressed.</a:t>
                  </a:r>
                  <a:endParaRPr lang="en-US" sz="1200">
                    <a:ea typeface="Times New Roman" pitchFamily="-65" charset="0"/>
                    <a:cs typeface="Times New Roman" pitchFamily="-65" charset="0"/>
                  </a:endParaRPr>
                </a:p>
                <a:p>
                  <a:pPr eaLnBrk="0" hangingPunct="0"/>
                  <a:endParaRPr lang="en-US"/>
                </a:p>
              </p:txBody>
            </p:sp>
            <p:sp>
              <p:nvSpPr>
                <p:cNvPr id="85075" name="Rectangle 83"/>
                <p:cNvSpPr>
                  <a:spLocks noChangeArrowheads="1"/>
                </p:cNvSpPr>
                <p:nvPr/>
              </p:nvSpPr>
              <p:spPr bwMode="auto">
                <a:xfrm>
                  <a:off x="9057" y="2906"/>
                  <a:ext cx="3701"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76" name="Group 84"/>
              <p:cNvGrpSpPr>
                <a:grpSpLocks/>
              </p:cNvGrpSpPr>
              <p:nvPr/>
            </p:nvGrpSpPr>
            <p:grpSpPr bwMode="auto">
              <a:xfrm>
                <a:off x="0" y="3326"/>
                <a:ext cx="1169" cy="384"/>
                <a:chOff x="0" y="3326"/>
                <a:chExt cx="1169" cy="384"/>
              </a:xfrm>
            </p:grpSpPr>
            <p:sp>
              <p:nvSpPr>
                <p:cNvPr id="85077" name="Rectangle 85"/>
                <p:cNvSpPr>
                  <a:spLocks noChangeArrowheads="1"/>
                </p:cNvSpPr>
                <p:nvPr/>
              </p:nvSpPr>
              <p:spPr bwMode="auto">
                <a:xfrm>
                  <a:off x="18" y="3344"/>
                  <a:ext cx="1133" cy="348"/>
                </a:xfrm>
                <a:prstGeom prst="rect">
                  <a:avLst/>
                </a:prstGeom>
                <a:noFill/>
                <a:ln w="9525">
                  <a:noFill/>
                  <a:miter lim="800000"/>
                  <a:headEnd/>
                  <a:tailEnd/>
                </a:ln>
                <a:effectLst/>
              </p:spPr>
              <p:txBody>
                <a:bodyPr>
                  <a:prstTxWarp prst="textNoShape">
                    <a:avLst/>
                  </a:prstTxWarp>
                </a:bodyPr>
                <a:lstStyle/>
                <a:p>
                  <a:r>
                    <a:rPr lang="en-US" sz="800" b="1">
                      <a:latin typeface="Georgia" pitchFamily="-65" charset="0"/>
                      <a:ea typeface="Arial" pitchFamily="-65" charset="0"/>
                      <a:cs typeface="Arial" pitchFamily="-65" charset="0"/>
                    </a:rPr>
                    <a:t>Quality of Info.</a:t>
                  </a:r>
                  <a:r>
                    <a:rPr lang="en-US" sz="1000">
                      <a:latin typeface="Georgia" pitchFamily="-65" charset="0"/>
                      <a:ea typeface="Arial" pitchFamily="-65" charset="0"/>
                      <a:cs typeface="Arial" pitchFamily="-65" charset="0"/>
                    </a:rPr>
                    <a:t> </a:t>
                  </a:r>
                  <a:endParaRPr lang="en-US" sz="1200">
                    <a:ea typeface="Times New Roman" pitchFamily="-65" charset="0"/>
                    <a:cs typeface="Times New Roman" pitchFamily="-65" charset="0"/>
                  </a:endParaRPr>
                </a:p>
                <a:p>
                  <a:pPr eaLnBrk="0" hangingPunct="0"/>
                  <a:endParaRPr lang="en-US"/>
                </a:p>
              </p:txBody>
            </p:sp>
            <p:sp>
              <p:nvSpPr>
                <p:cNvPr id="85078" name="Rectangle 86"/>
                <p:cNvSpPr>
                  <a:spLocks noChangeArrowheads="1"/>
                </p:cNvSpPr>
                <p:nvPr/>
              </p:nvSpPr>
              <p:spPr bwMode="auto">
                <a:xfrm>
                  <a:off x="0" y="3326"/>
                  <a:ext cx="1169"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79" name="Group 87"/>
              <p:cNvGrpSpPr>
                <a:grpSpLocks/>
              </p:cNvGrpSpPr>
              <p:nvPr/>
            </p:nvGrpSpPr>
            <p:grpSpPr bwMode="auto">
              <a:xfrm>
                <a:off x="1169" y="3326"/>
                <a:ext cx="4273" cy="384"/>
                <a:chOff x="1169" y="3326"/>
                <a:chExt cx="4273" cy="384"/>
              </a:xfrm>
            </p:grpSpPr>
            <p:sp>
              <p:nvSpPr>
                <p:cNvPr id="85080" name="Rectangle 88"/>
                <p:cNvSpPr>
                  <a:spLocks noChangeArrowheads="1"/>
                </p:cNvSpPr>
                <p:nvPr/>
              </p:nvSpPr>
              <p:spPr bwMode="auto">
                <a:xfrm>
                  <a:off x="1187" y="3344"/>
                  <a:ext cx="4237"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Information provides answers to the main questions along with several supporting details and/or examples for each. </a:t>
                  </a:r>
                  <a:endParaRPr lang="en-US" sz="1200">
                    <a:ea typeface="Times New Roman" pitchFamily="-65" charset="0"/>
                    <a:cs typeface="Times New Roman" pitchFamily="-65" charset="0"/>
                  </a:endParaRPr>
                </a:p>
                <a:p>
                  <a:pPr eaLnBrk="0" hangingPunct="0"/>
                  <a:endParaRPr lang="en-US"/>
                </a:p>
              </p:txBody>
            </p:sp>
            <p:sp>
              <p:nvSpPr>
                <p:cNvPr id="85081" name="Rectangle 89"/>
                <p:cNvSpPr>
                  <a:spLocks noChangeArrowheads="1"/>
                </p:cNvSpPr>
                <p:nvPr/>
              </p:nvSpPr>
              <p:spPr bwMode="auto">
                <a:xfrm>
                  <a:off x="1169" y="3326"/>
                  <a:ext cx="4273"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82" name="Group 90"/>
              <p:cNvGrpSpPr>
                <a:grpSpLocks/>
              </p:cNvGrpSpPr>
              <p:nvPr/>
            </p:nvGrpSpPr>
            <p:grpSpPr bwMode="auto">
              <a:xfrm>
                <a:off x="5442" y="3326"/>
                <a:ext cx="3615" cy="384"/>
                <a:chOff x="5442" y="3326"/>
                <a:chExt cx="3615" cy="384"/>
              </a:xfrm>
            </p:grpSpPr>
            <p:sp>
              <p:nvSpPr>
                <p:cNvPr id="85083" name="Rectangle 91"/>
                <p:cNvSpPr>
                  <a:spLocks noChangeArrowheads="1"/>
                </p:cNvSpPr>
                <p:nvPr/>
              </p:nvSpPr>
              <p:spPr bwMode="auto">
                <a:xfrm>
                  <a:off x="5460" y="3344"/>
                  <a:ext cx="3579"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Information provides answers to main questions. </a:t>
                  </a:r>
                  <a:endParaRPr lang="en-US" sz="1200">
                    <a:ea typeface="Times New Roman" pitchFamily="-65" charset="0"/>
                    <a:cs typeface="Times New Roman" pitchFamily="-65" charset="0"/>
                  </a:endParaRPr>
                </a:p>
                <a:p>
                  <a:pPr eaLnBrk="0" hangingPunct="0"/>
                  <a:endParaRPr lang="en-US"/>
                </a:p>
              </p:txBody>
            </p:sp>
            <p:sp>
              <p:nvSpPr>
                <p:cNvPr id="85084" name="Rectangle 92"/>
                <p:cNvSpPr>
                  <a:spLocks noChangeArrowheads="1"/>
                </p:cNvSpPr>
                <p:nvPr/>
              </p:nvSpPr>
              <p:spPr bwMode="auto">
                <a:xfrm>
                  <a:off x="5442" y="3326"/>
                  <a:ext cx="3615"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85" name="Group 93"/>
              <p:cNvGrpSpPr>
                <a:grpSpLocks/>
              </p:cNvGrpSpPr>
              <p:nvPr/>
            </p:nvGrpSpPr>
            <p:grpSpPr bwMode="auto">
              <a:xfrm>
                <a:off x="9057" y="3326"/>
                <a:ext cx="3701" cy="384"/>
                <a:chOff x="9057" y="3326"/>
                <a:chExt cx="3701" cy="384"/>
              </a:xfrm>
            </p:grpSpPr>
            <p:sp>
              <p:nvSpPr>
                <p:cNvPr id="85086" name="Rectangle 94"/>
                <p:cNvSpPr>
                  <a:spLocks noChangeArrowheads="1"/>
                </p:cNvSpPr>
                <p:nvPr/>
              </p:nvSpPr>
              <p:spPr bwMode="auto">
                <a:xfrm>
                  <a:off x="9075" y="3344"/>
                  <a:ext cx="3665"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Information is not provided for all of the main questions.</a:t>
                  </a:r>
                  <a:endParaRPr lang="en-US" sz="1200">
                    <a:ea typeface="Times New Roman" pitchFamily="-65" charset="0"/>
                    <a:cs typeface="Times New Roman" pitchFamily="-65" charset="0"/>
                  </a:endParaRPr>
                </a:p>
                <a:p>
                  <a:pPr eaLnBrk="0" hangingPunct="0"/>
                  <a:endParaRPr lang="en-US"/>
                </a:p>
              </p:txBody>
            </p:sp>
            <p:sp>
              <p:nvSpPr>
                <p:cNvPr id="85087" name="Rectangle 95"/>
                <p:cNvSpPr>
                  <a:spLocks noChangeArrowheads="1"/>
                </p:cNvSpPr>
                <p:nvPr/>
              </p:nvSpPr>
              <p:spPr bwMode="auto">
                <a:xfrm>
                  <a:off x="9057" y="3326"/>
                  <a:ext cx="3701"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88" name="Group 96"/>
              <p:cNvGrpSpPr>
                <a:grpSpLocks/>
              </p:cNvGrpSpPr>
              <p:nvPr/>
            </p:nvGrpSpPr>
            <p:grpSpPr bwMode="auto">
              <a:xfrm>
                <a:off x="0" y="3746"/>
                <a:ext cx="1169" cy="499"/>
                <a:chOff x="0" y="3746"/>
                <a:chExt cx="1169" cy="499"/>
              </a:xfrm>
            </p:grpSpPr>
            <p:sp>
              <p:nvSpPr>
                <p:cNvPr id="85089" name="Rectangle 97"/>
                <p:cNvSpPr>
                  <a:spLocks noChangeArrowheads="1"/>
                </p:cNvSpPr>
                <p:nvPr/>
              </p:nvSpPr>
              <p:spPr bwMode="auto">
                <a:xfrm>
                  <a:off x="18" y="3764"/>
                  <a:ext cx="1133" cy="463"/>
                </a:xfrm>
                <a:prstGeom prst="rect">
                  <a:avLst/>
                </a:prstGeom>
                <a:noFill/>
                <a:ln w="9525">
                  <a:noFill/>
                  <a:miter lim="800000"/>
                  <a:headEnd/>
                  <a:tailEnd/>
                </a:ln>
                <a:effectLst/>
              </p:spPr>
              <p:txBody>
                <a:bodyPr>
                  <a:prstTxWarp prst="textNoShape">
                    <a:avLst/>
                  </a:prstTxWarp>
                </a:bodyPr>
                <a:lstStyle/>
                <a:p>
                  <a:r>
                    <a:rPr lang="en-US" sz="800" b="1">
                      <a:latin typeface="Georgia" pitchFamily="-65" charset="0"/>
                      <a:ea typeface="Arial" pitchFamily="-65" charset="0"/>
                      <a:cs typeface="Arial" pitchFamily="-65" charset="0"/>
                    </a:rPr>
                    <a:t>Sources</a:t>
                  </a:r>
                  <a:endParaRPr lang="en-US" sz="800">
                    <a:ea typeface="Times New Roman" pitchFamily="-65" charset="0"/>
                    <a:cs typeface="Times New Roman" pitchFamily="-65" charset="0"/>
                  </a:endParaRPr>
                </a:p>
                <a:p>
                  <a:pPr eaLnBrk="0" hangingPunct="0"/>
                  <a:endParaRPr lang="en-US" sz="800"/>
                </a:p>
              </p:txBody>
            </p:sp>
            <p:sp>
              <p:nvSpPr>
                <p:cNvPr id="85090" name="Rectangle 98"/>
                <p:cNvSpPr>
                  <a:spLocks noChangeArrowheads="1"/>
                </p:cNvSpPr>
                <p:nvPr/>
              </p:nvSpPr>
              <p:spPr bwMode="auto">
                <a:xfrm>
                  <a:off x="0" y="3746"/>
                  <a:ext cx="1169" cy="499"/>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91" name="Group 99"/>
              <p:cNvGrpSpPr>
                <a:grpSpLocks/>
              </p:cNvGrpSpPr>
              <p:nvPr/>
            </p:nvGrpSpPr>
            <p:grpSpPr bwMode="auto">
              <a:xfrm>
                <a:off x="1169" y="3746"/>
                <a:ext cx="4273" cy="499"/>
                <a:chOff x="1169" y="3746"/>
                <a:chExt cx="4273" cy="499"/>
              </a:xfrm>
            </p:grpSpPr>
            <p:sp>
              <p:nvSpPr>
                <p:cNvPr id="85092" name="Rectangle 100"/>
                <p:cNvSpPr>
                  <a:spLocks noChangeArrowheads="1"/>
                </p:cNvSpPr>
                <p:nvPr/>
              </p:nvSpPr>
              <p:spPr bwMode="auto">
                <a:xfrm>
                  <a:off x="1187" y="3764"/>
                  <a:ext cx="4237" cy="463"/>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Used more than 1 source from the required source types. </a:t>
                  </a:r>
                  <a:endParaRPr lang="en-US" sz="1200">
                    <a:ea typeface="Times New Roman" pitchFamily="-65" charset="0"/>
                    <a:cs typeface="Times New Roman" pitchFamily="-65" charset="0"/>
                  </a:endParaRPr>
                </a:p>
                <a:p>
                  <a:pPr eaLnBrk="0" hangingPunct="0"/>
                  <a:r>
                    <a:rPr lang="en-US" sz="1200">
                      <a:ea typeface="Times New Roman" pitchFamily="-65" charset="0"/>
                      <a:cs typeface="Times New Roman" pitchFamily="-65" charset="0"/>
                    </a:rPr>
                    <a:t> </a:t>
                  </a:r>
                </a:p>
                <a:p>
                  <a:pPr eaLnBrk="0" hangingPunct="0"/>
                  <a:endParaRPr lang="en-US"/>
                </a:p>
              </p:txBody>
            </p:sp>
            <p:sp>
              <p:nvSpPr>
                <p:cNvPr id="85093" name="Rectangle 101"/>
                <p:cNvSpPr>
                  <a:spLocks noChangeArrowheads="1"/>
                </p:cNvSpPr>
                <p:nvPr/>
              </p:nvSpPr>
              <p:spPr bwMode="auto">
                <a:xfrm>
                  <a:off x="1169" y="3746"/>
                  <a:ext cx="4273" cy="499"/>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94" name="Group 102"/>
              <p:cNvGrpSpPr>
                <a:grpSpLocks/>
              </p:cNvGrpSpPr>
              <p:nvPr/>
            </p:nvGrpSpPr>
            <p:grpSpPr bwMode="auto">
              <a:xfrm>
                <a:off x="5442" y="3746"/>
                <a:ext cx="3615" cy="499"/>
                <a:chOff x="5442" y="3746"/>
                <a:chExt cx="3615" cy="499"/>
              </a:xfrm>
            </p:grpSpPr>
            <p:sp>
              <p:nvSpPr>
                <p:cNvPr id="85095" name="Rectangle 103"/>
                <p:cNvSpPr>
                  <a:spLocks noChangeArrowheads="1"/>
                </p:cNvSpPr>
                <p:nvPr/>
              </p:nvSpPr>
              <p:spPr bwMode="auto">
                <a:xfrm>
                  <a:off x="5460" y="3764"/>
                  <a:ext cx="3579" cy="463"/>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Used 1 source from each of the required source types.</a:t>
                  </a:r>
                  <a:endParaRPr lang="en-US" sz="1200">
                    <a:ea typeface="Times New Roman" pitchFamily="-65" charset="0"/>
                    <a:cs typeface="Times New Roman" pitchFamily="-65" charset="0"/>
                  </a:endParaRPr>
                </a:p>
                <a:p>
                  <a:pPr eaLnBrk="0" hangingPunct="0"/>
                  <a:endParaRPr lang="en-US"/>
                </a:p>
              </p:txBody>
            </p:sp>
            <p:sp>
              <p:nvSpPr>
                <p:cNvPr id="85096" name="Rectangle 104"/>
                <p:cNvSpPr>
                  <a:spLocks noChangeArrowheads="1"/>
                </p:cNvSpPr>
                <p:nvPr/>
              </p:nvSpPr>
              <p:spPr bwMode="auto">
                <a:xfrm>
                  <a:off x="5442" y="3746"/>
                  <a:ext cx="3615" cy="499"/>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097" name="Group 105"/>
              <p:cNvGrpSpPr>
                <a:grpSpLocks/>
              </p:cNvGrpSpPr>
              <p:nvPr/>
            </p:nvGrpSpPr>
            <p:grpSpPr bwMode="auto">
              <a:xfrm>
                <a:off x="9057" y="3746"/>
                <a:ext cx="3701" cy="499"/>
                <a:chOff x="9057" y="3746"/>
                <a:chExt cx="3701" cy="499"/>
              </a:xfrm>
            </p:grpSpPr>
            <p:sp>
              <p:nvSpPr>
                <p:cNvPr id="85098" name="Rectangle 106"/>
                <p:cNvSpPr>
                  <a:spLocks noChangeArrowheads="1"/>
                </p:cNvSpPr>
                <p:nvPr/>
              </p:nvSpPr>
              <p:spPr bwMode="auto">
                <a:xfrm>
                  <a:off x="9075" y="3764"/>
                  <a:ext cx="3665" cy="463"/>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Did not use all of the required source types.</a:t>
                  </a:r>
                  <a:endParaRPr lang="en-US" sz="1200">
                    <a:ea typeface="Times New Roman" pitchFamily="-65" charset="0"/>
                    <a:cs typeface="Times New Roman" pitchFamily="-65" charset="0"/>
                  </a:endParaRPr>
                </a:p>
                <a:p>
                  <a:pPr eaLnBrk="0" hangingPunct="0"/>
                  <a:endParaRPr lang="en-US"/>
                </a:p>
              </p:txBody>
            </p:sp>
            <p:sp>
              <p:nvSpPr>
                <p:cNvPr id="85099" name="Rectangle 107"/>
                <p:cNvSpPr>
                  <a:spLocks noChangeArrowheads="1"/>
                </p:cNvSpPr>
                <p:nvPr/>
              </p:nvSpPr>
              <p:spPr bwMode="auto">
                <a:xfrm>
                  <a:off x="9057" y="3746"/>
                  <a:ext cx="3701" cy="499"/>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100" name="Group 108"/>
              <p:cNvGrpSpPr>
                <a:grpSpLocks/>
              </p:cNvGrpSpPr>
              <p:nvPr/>
            </p:nvGrpSpPr>
            <p:grpSpPr bwMode="auto">
              <a:xfrm>
                <a:off x="0" y="4281"/>
                <a:ext cx="1169" cy="384"/>
                <a:chOff x="0" y="4281"/>
                <a:chExt cx="1169" cy="384"/>
              </a:xfrm>
            </p:grpSpPr>
            <p:sp>
              <p:nvSpPr>
                <p:cNvPr id="85101" name="Rectangle 109"/>
                <p:cNvSpPr>
                  <a:spLocks noChangeArrowheads="1"/>
                </p:cNvSpPr>
                <p:nvPr/>
              </p:nvSpPr>
              <p:spPr bwMode="auto">
                <a:xfrm>
                  <a:off x="18" y="4299"/>
                  <a:ext cx="1133" cy="348"/>
                </a:xfrm>
                <a:prstGeom prst="rect">
                  <a:avLst/>
                </a:prstGeom>
                <a:noFill/>
                <a:ln w="9525">
                  <a:noFill/>
                  <a:miter lim="800000"/>
                  <a:headEnd/>
                  <a:tailEnd/>
                </a:ln>
                <a:effectLst/>
              </p:spPr>
              <p:txBody>
                <a:bodyPr>
                  <a:prstTxWarp prst="textNoShape">
                    <a:avLst/>
                  </a:prstTxWarp>
                </a:bodyPr>
                <a:lstStyle/>
                <a:p>
                  <a:r>
                    <a:rPr lang="en-US" sz="800" b="1">
                      <a:latin typeface="Georgia" pitchFamily="-65" charset="0"/>
                      <a:ea typeface="Arial" pitchFamily="-65" charset="0"/>
                      <a:cs typeface="Arial" pitchFamily="-65" charset="0"/>
                    </a:rPr>
                    <a:t>Work Cited</a:t>
                  </a:r>
                  <a:endParaRPr lang="en-US" sz="800">
                    <a:ea typeface="Times New Roman" pitchFamily="-65" charset="0"/>
                    <a:cs typeface="Times New Roman" pitchFamily="-65" charset="0"/>
                  </a:endParaRPr>
                </a:p>
                <a:p>
                  <a:pPr eaLnBrk="0" hangingPunct="0"/>
                  <a:endParaRPr lang="en-US" sz="800"/>
                </a:p>
              </p:txBody>
            </p:sp>
            <p:sp>
              <p:nvSpPr>
                <p:cNvPr id="85102" name="Rectangle 110"/>
                <p:cNvSpPr>
                  <a:spLocks noChangeArrowheads="1"/>
                </p:cNvSpPr>
                <p:nvPr/>
              </p:nvSpPr>
              <p:spPr bwMode="auto">
                <a:xfrm>
                  <a:off x="0" y="4281"/>
                  <a:ext cx="1169"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103" name="Group 111"/>
              <p:cNvGrpSpPr>
                <a:grpSpLocks/>
              </p:cNvGrpSpPr>
              <p:nvPr/>
            </p:nvGrpSpPr>
            <p:grpSpPr bwMode="auto">
              <a:xfrm>
                <a:off x="1169" y="4281"/>
                <a:ext cx="4273" cy="384"/>
                <a:chOff x="1169" y="4281"/>
                <a:chExt cx="4273" cy="384"/>
              </a:xfrm>
            </p:grpSpPr>
            <p:sp>
              <p:nvSpPr>
                <p:cNvPr id="85104" name="Rectangle 112"/>
                <p:cNvSpPr>
                  <a:spLocks noChangeArrowheads="1"/>
                </p:cNvSpPr>
                <p:nvPr/>
              </p:nvSpPr>
              <p:spPr bwMode="auto">
                <a:xfrm>
                  <a:off x="1187" y="4299"/>
                  <a:ext cx="4237"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Complete work cited page in the correct format.</a:t>
                  </a:r>
                  <a:endParaRPr lang="en-US" sz="1200">
                    <a:ea typeface="Times New Roman" pitchFamily="-65" charset="0"/>
                    <a:cs typeface="Times New Roman" pitchFamily="-65" charset="0"/>
                  </a:endParaRPr>
                </a:p>
                <a:p>
                  <a:pPr eaLnBrk="0" hangingPunct="0"/>
                  <a:endParaRPr lang="en-US"/>
                </a:p>
              </p:txBody>
            </p:sp>
            <p:sp>
              <p:nvSpPr>
                <p:cNvPr id="85105" name="Rectangle 113"/>
                <p:cNvSpPr>
                  <a:spLocks noChangeArrowheads="1"/>
                </p:cNvSpPr>
                <p:nvPr/>
              </p:nvSpPr>
              <p:spPr bwMode="auto">
                <a:xfrm>
                  <a:off x="1169" y="4281"/>
                  <a:ext cx="4273"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106" name="Group 114"/>
              <p:cNvGrpSpPr>
                <a:grpSpLocks/>
              </p:cNvGrpSpPr>
              <p:nvPr/>
            </p:nvGrpSpPr>
            <p:grpSpPr bwMode="auto">
              <a:xfrm>
                <a:off x="5442" y="4281"/>
                <a:ext cx="3615" cy="384"/>
                <a:chOff x="5442" y="4281"/>
                <a:chExt cx="3615" cy="384"/>
              </a:xfrm>
            </p:grpSpPr>
            <p:sp>
              <p:nvSpPr>
                <p:cNvPr id="85107" name="Rectangle 115"/>
                <p:cNvSpPr>
                  <a:spLocks noChangeArrowheads="1"/>
                </p:cNvSpPr>
                <p:nvPr/>
              </p:nvSpPr>
              <p:spPr bwMode="auto">
                <a:xfrm>
                  <a:off x="5460" y="4299"/>
                  <a:ext cx="3579"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Complete work cited page, with some attempt at the correct format.</a:t>
                  </a:r>
                  <a:endParaRPr lang="en-US" sz="1200">
                    <a:ea typeface="Times New Roman" pitchFamily="-65" charset="0"/>
                    <a:cs typeface="Times New Roman" pitchFamily="-65" charset="0"/>
                  </a:endParaRPr>
                </a:p>
                <a:p>
                  <a:pPr eaLnBrk="0" hangingPunct="0"/>
                  <a:endParaRPr lang="en-US"/>
                </a:p>
              </p:txBody>
            </p:sp>
            <p:sp>
              <p:nvSpPr>
                <p:cNvPr id="85108" name="Rectangle 116"/>
                <p:cNvSpPr>
                  <a:spLocks noChangeArrowheads="1"/>
                </p:cNvSpPr>
                <p:nvPr/>
              </p:nvSpPr>
              <p:spPr bwMode="auto">
                <a:xfrm>
                  <a:off x="5442" y="4281"/>
                  <a:ext cx="3615"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109" name="Group 117"/>
              <p:cNvGrpSpPr>
                <a:grpSpLocks/>
              </p:cNvGrpSpPr>
              <p:nvPr/>
            </p:nvGrpSpPr>
            <p:grpSpPr bwMode="auto">
              <a:xfrm>
                <a:off x="9057" y="4281"/>
                <a:ext cx="3701" cy="384"/>
                <a:chOff x="9057" y="4281"/>
                <a:chExt cx="3701" cy="384"/>
              </a:xfrm>
            </p:grpSpPr>
            <p:sp>
              <p:nvSpPr>
                <p:cNvPr id="85110" name="Rectangle 118"/>
                <p:cNvSpPr>
                  <a:spLocks noChangeArrowheads="1"/>
                </p:cNvSpPr>
                <p:nvPr/>
              </p:nvSpPr>
              <p:spPr bwMode="auto">
                <a:xfrm>
                  <a:off x="9075" y="4299"/>
                  <a:ext cx="3665"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Incomplete or no work cited page.</a:t>
                  </a:r>
                  <a:endParaRPr lang="en-US" sz="1200">
                    <a:ea typeface="Times New Roman" pitchFamily="-65" charset="0"/>
                    <a:cs typeface="Times New Roman" pitchFamily="-65" charset="0"/>
                  </a:endParaRPr>
                </a:p>
                <a:p>
                  <a:pPr eaLnBrk="0" hangingPunct="0"/>
                  <a:endParaRPr lang="en-US"/>
                </a:p>
              </p:txBody>
            </p:sp>
            <p:sp>
              <p:nvSpPr>
                <p:cNvPr id="85111" name="Rectangle 119"/>
                <p:cNvSpPr>
                  <a:spLocks noChangeArrowheads="1"/>
                </p:cNvSpPr>
                <p:nvPr/>
              </p:nvSpPr>
              <p:spPr bwMode="auto">
                <a:xfrm>
                  <a:off x="9057" y="4281"/>
                  <a:ext cx="3701"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112" name="Group 120"/>
              <p:cNvGrpSpPr>
                <a:grpSpLocks/>
              </p:cNvGrpSpPr>
              <p:nvPr/>
            </p:nvGrpSpPr>
            <p:grpSpPr bwMode="auto">
              <a:xfrm>
                <a:off x="0" y="4701"/>
                <a:ext cx="1169" cy="384"/>
                <a:chOff x="0" y="4701"/>
                <a:chExt cx="1169" cy="384"/>
              </a:xfrm>
            </p:grpSpPr>
            <p:sp>
              <p:nvSpPr>
                <p:cNvPr id="85113" name="Rectangle 121"/>
                <p:cNvSpPr>
                  <a:spLocks noChangeArrowheads="1"/>
                </p:cNvSpPr>
                <p:nvPr/>
              </p:nvSpPr>
              <p:spPr bwMode="auto">
                <a:xfrm>
                  <a:off x="18" y="4719"/>
                  <a:ext cx="1133" cy="348"/>
                </a:xfrm>
                <a:prstGeom prst="rect">
                  <a:avLst/>
                </a:prstGeom>
                <a:noFill/>
                <a:ln w="9525">
                  <a:noFill/>
                  <a:miter lim="800000"/>
                  <a:headEnd/>
                  <a:tailEnd/>
                </a:ln>
                <a:effectLst/>
              </p:spPr>
              <p:txBody>
                <a:bodyPr>
                  <a:prstTxWarp prst="textNoShape">
                    <a:avLst/>
                  </a:prstTxWarp>
                </a:bodyPr>
                <a:lstStyle/>
                <a:p>
                  <a:r>
                    <a:rPr lang="en-US" sz="800" b="1">
                      <a:latin typeface="Georgia" pitchFamily="-65" charset="0"/>
                      <a:ea typeface="Arial" pitchFamily="-65" charset="0"/>
                      <a:cs typeface="Arial" pitchFamily="-65" charset="0"/>
                    </a:rPr>
                    <a:t>Effort</a:t>
                  </a:r>
                  <a:endParaRPr lang="en-US" sz="800">
                    <a:ea typeface="Times New Roman" pitchFamily="-65" charset="0"/>
                    <a:cs typeface="Times New Roman" pitchFamily="-65" charset="0"/>
                  </a:endParaRPr>
                </a:p>
                <a:p>
                  <a:pPr eaLnBrk="0" hangingPunct="0"/>
                  <a:endParaRPr lang="en-US" sz="800"/>
                </a:p>
              </p:txBody>
            </p:sp>
            <p:sp>
              <p:nvSpPr>
                <p:cNvPr id="85114" name="Rectangle 122"/>
                <p:cNvSpPr>
                  <a:spLocks noChangeArrowheads="1"/>
                </p:cNvSpPr>
                <p:nvPr/>
              </p:nvSpPr>
              <p:spPr bwMode="auto">
                <a:xfrm>
                  <a:off x="0" y="4701"/>
                  <a:ext cx="1169"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115" name="Group 123"/>
              <p:cNvGrpSpPr>
                <a:grpSpLocks/>
              </p:cNvGrpSpPr>
              <p:nvPr/>
            </p:nvGrpSpPr>
            <p:grpSpPr bwMode="auto">
              <a:xfrm>
                <a:off x="1169" y="4701"/>
                <a:ext cx="4273" cy="384"/>
                <a:chOff x="1169" y="4701"/>
                <a:chExt cx="4273" cy="384"/>
              </a:xfrm>
            </p:grpSpPr>
            <p:sp>
              <p:nvSpPr>
                <p:cNvPr id="85116" name="Rectangle 124"/>
                <p:cNvSpPr>
                  <a:spLocks noChangeArrowheads="1"/>
                </p:cNvSpPr>
                <p:nvPr/>
              </p:nvSpPr>
              <p:spPr bwMode="auto">
                <a:xfrm>
                  <a:off x="1187" y="4719"/>
                  <a:ext cx="4237"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The student went above and beyond what was required.</a:t>
                  </a:r>
                  <a:endParaRPr lang="en-US" sz="1200">
                    <a:ea typeface="Times New Roman" pitchFamily="-65" charset="0"/>
                    <a:cs typeface="Times New Roman" pitchFamily="-65" charset="0"/>
                  </a:endParaRPr>
                </a:p>
                <a:p>
                  <a:pPr eaLnBrk="0" hangingPunct="0"/>
                  <a:endParaRPr lang="en-US"/>
                </a:p>
              </p:txBody>
            </p:sp>
            <p:sp>
              <p:nvSpPr>
                <p:cNvPr id="85117" name="Rectangle 125"/>
                <p:cNvSpPr>
                  <a:spLocks noChangeArrowheads="1"/>
                </p:cNvSpPr>
                <p:nvPr/>
              </p:nvSpPr>
              <p:spPr bwMode="auto">
                <a:xfrm>
                  <a:off x="1169" y="4701"/>
                  <a:ext cx="4273"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118" name="Group 126"/>
              <p:cNvGrpSpPr>
                <a:grpSpLocks/>
              </p:cNvGrpSpPr>
              <p:nvPr/>
            </p:nvGrpSpPr>
            <p:grpSpPr bwMode="auto">
              <a:xfrm>
                <a:off x="5442" y="4701"/>
                <a:ext cx="3615" cy="384"/>
                <a:chOff x="5442" y="4701"/>
                <a:chExt cx="3615" cy="384"/>
              </a:xfrm>
            </p:grpSpPr>
            <p:sp>
              <p:nvSpPr>
                <p:cNvPr id="85119" name="Rectangle 127"/>
                <p:cNvSpPr>
                  <a:spLocks noChangeArrowheads="1"/>
                </p:cNvSpPr>
                <p:nvPr/>
              </p:nvSpPr>
              <p:spPr bwMode="auto">
                <a:xfrm>
                  <a:off x="5460" y="4719"/>
                  <a:ext cx="3579"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The student made an effort to understand the project and what was required.</a:t>
                  </a:r>
                  <a:endParaRPr lang="en-US" sz="1200">
                    <a:ea typeface="Times New Roman" pitchFamily="-65" charset="0"/>
                    <a:cs typeface="Times New Roman" pitchFamily="-65" charset="0"/>
                  </a:endParaRPr>
                </a:p>
                <a:p>
                  <a:pPr eaLnBrk="0" hangingPunct="0"/>
                  <a:endParaRPr lang="en-US"/>
                </a:p>
              </p:txBody>
            </p:sp>
            <p:sp>
              <p:nvSpPr>
                <p:cNvPr id="85120" name="Rectangle 128"/>
                <p:cNvSpPr>
                  <a:spLocks noChangeArrowheads="1"/>
                </p:cNvSpPr>
                <p:nvPr/>
              </p:nvSpPr>
              <p:spPr bwMode="auto">
                <a:xfrm>
                  <a:off x="5442" y="4701"/>
                  <a:ext cx="3615"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121" name="Group 129"/>
              <p:cNvGrpSpPr>
                <a:grpSpLocks/>
              </p:cNvGrpSpPr>
              <p:nvPr/>
            </p:nvGrpSpPr>
            <p:grpSpPr bwMode="auto">
              <a:xfrm>
                <a:off x="9057" y="4701"/>
                <a:ext cx="3701" cy="384"/>
                <a:chOff x="9057" y="4701"/>
                <a:chExt cx="3701" cy="384"/>
              </a:xfrm>
            </p:grpSpPr>
            <p:sp>
              <p:nvSpPr>
                <p:cNvPr id="85122" name="Rectangle 130"/>
                <p:cNvSpPr>
                  <a:spLocks noChangeArrowheads="1"/>
                </p:cNvSpPr>
                <p:nvPr/>
              </p:nvSpPr>
              <p:spPr bwMode="auto">
                <a:xfrm>
                  <a:off x="9075" y="4719"/>
                  <a:ext cx="3665"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The student made no effort to participate in the project.</a:t>
                  </a:r>
                  <a:endParaRPr lang="en-US" sz="1200">
                    <a:ea typeface="Times New Roman" pitchFamily="-65" charset="0"/>
                    <a:cs typeface="Times New Roman" pitchFamily="-65" charset="0"/>
                  </a:endParaRPr>
                </a:p>
                <a:p>
                  <a:pPr eaLnBrk="0" hangingPunct="0"/>
                  <a:endParaRPr lang="en-US"/>
                </a:p>
              </p:txBody>
            </p:sp>
            <p:sp>
              <p:nvSpPr>
                <p:cNvPr id="85123" name="Rectangle 131"/>
                <p:cNvSpPr>
                  <a:spLocks noChangeArrowheads="1"/>
                </p:cNvSpPr>
                <p:nvPr/>
              </p:nvSpPr>
              <p:spPr bwMode="auto">
                <a:xfrm>
                  <a:off x="9057" y="4701"/>
                  <a:ext cx="3701"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124" name="Group 132"/>
              <p:cNvGrpSpPr>
                <a:grpSpLocks/>
              </p:cNvGrpSpPr>
              <p:nvPr/>
            </p:nvGrpSpPr>
            <p:grpSpPr bwMode="auto">
              <a:xfrm>
                <a:off x="0" y="5121"/>
                <a:ext cx="1169" cy="384"/>
                <a:chOff x="0" y="5121"/>
                <a:chExt cx="1169" cy="384"/>
              </a:xfrm>
            </p:grpSpPr>
            <p:sp>
              <p:nvSpPr>
                <p:cNvPr id="85125" name="Rectangle 133"/>
                <p:cNvSpPr>
                  <a:spLocks noChangeArrowheads="1"/>
                </p:cNvSpPr>
                <p:nvPr/>
              </p:nvSpPr>
              <p:spPr bwMode="auto">
                <a:xfrm>
                  <a:off x="18" y="5139"/>
                  <a:ext cx="1133" cy="348"/>
                </a:xfrm>
                <a:prstGeom prst="rect">
                  <a:avLst/>
                </a:prstGeom>
                <a:noFill/>
                <a:ln w="9525">
                  <a:noFill/>
                  <a:miter lim="800000"/>
                  <a:headEnd/>
                  <a:tailEnd/>
                </a:ln>
                <a:effectLst/>
              </p:spPr>
              <p:txBody>
                <a:bodyPr>
                  <a:prstTxWarp prst="textNoShape">
                    <a:avLst/>
                  </a:prstTxWarp>
                </a:bodyPr>
                <a:lstStyle/>
                <a:p>
                  <a:r>
                    <a:rPr lang="en-US" sz="800" b="1">
                      <a:latin typeface="Georgia" pitchFamily="-65" charset="0"/>
                      <a:ea typeface="Arial" pitchFamily="-65" charset="0"/>
                      <a:cs typeface="Arial" pitchFamily="-65" charset="0"/>
                    </a:rPr>
                    <a:t>Attitude</a:t>
                  </a:r>
                  <a:endParaRPr lang="en-US" sz="800">
                    <a:ea typeface="Times New Roman" pitchFamily="-65" charset="0"/>
                    <a:cs typeface="Times New Roman" pitchFamily="-65" charset="0"/>
                  </a:endParaRPr>
                </a:p>
                <a:p>
                  <a:pPr eaLnBrk="0" hangingPunct="0"/>
                  <a:endParaRPr lang="en-US" sz="800"/>
                </a:p>
              </p:txBody>
            </p:sp>
            <p:sp>
              <p:nvSpPr>
                <p:cNvPr id="85126" name="Rectangle 134"/>
                <p:cNvSpPr>
                  <a:spLocks noChangeArrowheads="1"/>
                </p:cNvSpPr>
                <p:nvPr/>
              </p:nvSpPr>
              <p:spPr bwMode="auto">
                <a:xfrm>
                  <a:off x="0" y="5121"/>
                  <a:ext cx="1169"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127" name="Group 135"/>
              <p:cNvGrpSpPr>
                <a:grpSpLocks/>
              </p:cNvGrpSpPr>
              <p:nvPr/>
            </p:nvGrpSpPr>
            <p:grpSpPr bwMode="auto">
              <a:xfrm>
                <a:off x="1169" y="5121"/>
                <a:ext cx="4273" cy="384"/>
                <a:chOff x="1169" y="5121"/>
                <a:chExt cx="4273" cy="384"/>
              </a:xfrm>
            </p:grpSpPr>
            <p:sp>
              <p:nvSpPr>
                <p:cNvPr id="85128" name="Rectangle 136"/>
                <p:cNvSpPr>
                  <a:spLocks noChangeArrowheads="1"/>
                </p:cNvSpPr>
                <p:nvPr/>
              </p:nvSpPr>
              <p:spPr bwMode="auto">
                <a:xfrm>
                  <a:off x="1187" y="5139"/>
                  <a:ext cx="4237"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Approached the project with great enthusiasm and eagerness. </a:t>
                  </a:r>
                  <a:endParaRPr lang="en-US" sz="1200">
                    <a:ea typeface="Times New Roman" pitchFamily="-65" charset="0"/>
                    <a:cs typeface="Times New Roman" pitchFamily="-65" charset="0"/>
                  </a:endParaRPr>
                </a:p>
                <a:p>
                  <a:pPr eaLnBrk="0" hangingPunct="0"/>
                  <a:endParaRPr lang="en-US"/>
                </a:p>
              </p:txBody>
            </p:sp>
            <p:sp>
              <p:nvSpPr>
                <p:cNvPr id="85129" name="Rectangle 137"/>
                <p:cNvSpPr>
                  <a:spLocks noChangeArrowheads="1"/>
                </p:cNvSpPr>
                <p:nvPr/>
              </p:nvSpPr>
              <p:spPr bwMode="auto">
                <a:xfrm>
                  <a:off x="1169" y="5121"/>
                  <a:ext cx="4273"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130" name="Group 138"/>
              <p:cNvGrpSpPr>
                <a:grpSpLocks/>
              </p:cNvGrpSpPr>
              <p:nvPr/>
            </p:nvGrpSpPr>
            <p:grpSpPr bwMode="auto">
              <a:xfrm>
                <a:off x="5442" y="5121"/>
                <a:ext cx="3615" cy="384"/>
                <a:chOff x="5442" y="5121"/>
                <a:chExt cx="3615" cy="384"/>
              </a:xfrm>
            </p:grpSpPr>
            <p:sp>
              <p:nvSpPr>
                <p:cNvPr id="85131" name="Rectangle 139"/>
                <p:cNvSpPr>
                  <a:spLocks noChangeArrowheads="1"/>
                </p:cNvSpPr>
                <p:nvPr/>
              </p:nvSpPr>
              <p:spPr bwMode="auto">
                <a:xfrm>
                  <a:off x="5460" y="5139"/>
                  <a:ext cx="3579"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Student expressed some interest in the project and worked diligently.</a:t>
                  </a:r>
                  <a:endParaRPr lang="en-US" sz="1200">
                    <a:ea typeface="Times New Roman" pitchFamily="-65" charset="0"/>
                    <a:cs typeface="Times New Roman" pitchFamily="-65" charset="0"/>
                  </a:endParaRPr>
                </a:p>
                <a:p>
                  <a:pPr eaLnBrk="0" hangingPunct="0"/>
                  <a:endParaRPr lang="en-US"/>
                </a:p>
              </p:txBody>
            </p:sp>
            <p:sp>
              <p:nvSpPr>
                <p:cNvPr id="85132" name="Rectangle 140"/>
                <p:cNvSpPr>
                  <a:spLocks noChangeArrowheads="1"/>
                </p:cNvSpPr>
                <p:nvPr/>
              </p:nvSpPr>
              <p:spPr bwMode="auto">
                <a:xfrm>
                  <a:off x="5442" y="5121"/>
                  <a:ext cx="3615"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nvGrpSpPr>
              <p:cNvPr id="85133" name="Group 141"/>
              <p:cNvGrpSpPr>
                <a:grpSpLocks/>
              </p:cNvGrpSpPr>
              <p:nvPr/>
            </p:nvGrpSpPr>
            <p:grpSpPr bwMode="auto">
              <a:xfrm>
                <a:off x="9057" y="5121"/>
                <a:ext cx="3701" cy="384"/>
                <a:chOff x="9057" y="5121"/>
                <a:chExt cx="3701" cy="384"/>
              </a:xfrm>
            </p:grpSpPr>
            <p:sp>
              <p:nvSpPr>
                <p:cNvPr id="85134" name="Rectangle 142"/>
                <p:cNvSpPr>
                  <a:spLocks noChangeArrowheads="1"/>
                </p:cNvSpPr>
                <p:nvPr/>
              </p:nvSpPr>
              <p:spPr bwMode="auto">
                <a:xfrm>
                  <a:off x="9075" y="5139"/>
                  <a:ext cx="3665" cy="348"/>
                </a:xfrm>
                <a:prstGeom prst="rect">
                  <a:avLst/>
                </a:prstGeom>
                <a:noFill/>
                <a:ln w="9525">
                  <a:noFill/>
                  <a:miter lim="800000"/>
                  <a:headEnd/>
                  <a:tailEnd/>
                </a:ln>
                <a:effectLst/>
              </p:spPr>
              <p:txBody>
                <a:bodyPr>
                  <a:prstTxWarp prst="textNoShape">
                    <a:avLst/>
                  </a:prstTxWarp>
                </a:bodyPr>
                <a:lstStyle/>
                <a:p>
                  <a:r>
                    <a:rPr lang="en-US" sz="1000">
                      <a:latin typeface="Georgia" pitchFamily="-65" charset="0"/>
                      <a:ea typeface="Arial" pitchFamily="-65" charset="0"/>
                      <a:cs typeface="Arial" pitchFamily="-65" charset="0"/>
                    </a:rPr>
                    <a:t>Student had no interest in completing the project and showed poor behavior during project time.</a:t>
                  </a:r>
                  <a:endParaRPr lang="en-US" sz="1200">
                    <a:ea typeface="Times New Roman" pitchFamily="-65" charset="0"/>
                    <a:cs typeface="Times New Roman" pitchFamily="-65" charset="0"/>
                  </a:endParaRPr>
                </a:p>
                <a:p>
                  <a:pPr eaLnBrk="0" hangingPunct="0"/>
                  <a:endParaRPr lang="en-US"/>
                </a:p>
              </p:txBody>
            </p:sp>
            <p:sp>
              <p:nvSpPr>
                <p:cNvPr id="85135" name="Rectangle 143"/>
                <p:cNvSpPr>
                  <a:spLocks noChangeArrowheads="1"/>
                </p:cNvSpPr>
                <p:nvPr/>
              </p:nvSpPr>
              <p:spPr bwMode="auto">
                <a:xfrm>
                  <a:off x="9057" y="5121"/>
                  <a:ext cx="3701" cy="384"/>
                </a:xfrm>
                <a:prstGeom prst="rect">
                  <a:avLst/>
                </a:prstGeom>
                <a:noFill/>
                <a:ln w="7">
                  <a:solidFill>
                    <a:srgbClr val="A0A0A0"/>
                  </a:solidFill>
                  <a:miter lim="800000"/>
                  <a:headEnd/>
                  <a:tailEnd/>
                </a:ln>
                <a:effectLst/>
              </p:spPr>
              <p:txBody>
                <a:bodyPr>
                  <a:prstTxWarp prst="textNoShape">
                    <a:avLst/>
                  </a:prstTxWarp>
                </a:bodyPr>
                <a:lstStyle/>
                <a:p>
                  <a:endParaRPr lang="en-US"/>
                </a:p>
              </p:txBody>
            </p:sp>
          </p:grpSp>
        </p:grpSp>
        <p:sp>
          <p:nvSpPr>
            <p:cNvPr id="85136" name="Rectangle 144"/>
            <p:cNvSpPr>
              <a:spLocks noChangeArrowheads="1"/>
            </p:cNvSpPr>
            <p:nvPr/>
          </p:nvSpPr>
          <p:spPr bwMode="auto">
            <a:xfrm>
              <a:off x="-3" y="707"/>
              <a:ext cx="12764" cy="4801"/>
            </a:xfrm>
            <a:prstGeom prst="rect">
              <a:avLst/>
            </a:prstGeom>
            <a:noFill/>
            <a:ln w="9525">
              <a:solidFill>
                <a:srgbClr val="A0A0A0"/>
              </a:solidFill>
              <a:miter lim="800000"/>
              <a:headEnd/>
              <a:tailEnd/>
            </a:ln>
            <a:effectLst/>
          </p:spPr>
          <p:txBody>
            <a:bodyPr>
              <a:prstTxWarp prst="textNoShape">
                <a:avLst/>
              </a:prstTxWarp>
            </a:bodyPr>
            <a:lstStyle/>
            <a:p>
              <a:endParaRPr lang="en-US"/>
            </a:p>
          </p:txBody>
        </p:sp>
      </p:grpSp>
      <p:sp>
        <p:nvSpPr>
          <p:cNvPr id="85138" name="Text Box 146"/>
          <p:cNvSpPr txBox="1">
            <a:spLocks noChangeArrowheads="1"/>
          </p:cNvSpPr>
          <p:nvPr/>
        </p:nvSpPr>
        <p:spPr bwMode="auto">
          <a:xfrm>
            <a:off x="228601" y="533403"/>
            <a:ext cx="61722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solidFill>
                  <a:schemeClr val="accent2"/>
                </a:solidFill>
              </a:rPr>
              <a:t>A Research Rubric</a:t>
            </a:r>
          </a:p>
        </p:txBody>
      </p:sp>
      <p:grpSp>
        <p:nvGrpSpPr>
          <p:cNvPr id="85139" name="Group 147"/>
          <p:cNvGrpSpPr>
            <a:grpSpLocks/>
          </p:cNvGrpSpPr>
          <p:nvPr/>
        </p:nvGrpSpPr>
        <p:grpSpPr bwMode="auto">
          <a:xfrm>
            <a:off x="152400" y="152403"/>
            <a:ext cx="6477000" cy="461963"/>
            <a:chOff x="96" y="96"/>
            <a:chExt cx="4080" cy="291"/>
          </a:xfrm>
        </p:grpSpPr>
        <p:sp>
          <p:nvSpPr>
            <p:cNvPr id="85140" name="Text Box 148"/>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accent2"/>
                  </a:solidFill>
                </a:rPr>
                <a:t>Review:</a:t>
              </a:r>
            </a:p>
          </p:txBody>
        </p:sp>
        <p:cxnSp>
          <p:nvCxnSpPr>
            <p:cNvPr id="85141" name="AutoShape 149"/>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85142" name="Picture 150"/>
          <p:cNvPicPr>
            <a:picLocks noChangeAspect="1" noChangeArrowheads="1"/>
          </p:cNvPicPr>
          <p:nvPr/>
        </p:nvPicPr>
        <p:blipFill>
          <a:blip r:embed="rId2"/>
          <a:srcRect/>
          <a:stretch>
            <a:fillRect/>
          </a:stretch>
        </p:blipFill>
        <p:spPr bwMode="auto">
          <a:xfrm>
            <a:off x="6019800" y="20639"/>
            <a:ext cx="685800" cy="512763"/>
          </a:xfrm>
          <a:prstGeom prst="rect">
            <a:avLst/>
          </a:prstGeom>
          <a:noFill/>
          <a:ln w="9525">
            <a:noFill/>
            <a:miter lim="800000"/>
            <a:headEnd/>
            <a:tailEnd/>
          </a:ln>
          <a:effectLst/>
        </p:spPr>
      </p:pic>
      <p:pic>
        <p:nvPicPr>
          <p:cNvPr id="85143" name="Picture 151"/>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
        <p:nvSpPr>
          <p:cNvPr id="85144" name="Text Box 152"/>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accent2"/>
                </a:solidFill>
                <a:latin typeface="Georgia" pitchFamily="-65" charset="0"/>
              </a:rPr>
              <a:t>Ridgefield Academy Library			                Mrs. Girolamo</a:t>
            </a:r>
          </a:p>
        </p:txBody>
      </p:sp>
      <p:cxnSp>
        <p:nvCxnSpPr>
          <p:cNvPr id="85145" name="AutoShape 153"/>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12"/>
          </p:nvPr>
        </p:nvSpPr>
        <p:spPr/>
        <p:txBody>
          <a:bodyPr/>
          <a:lstStyle/>
          <a:p>
            <a:fld id="{478174D7-2AC6-F241-B096-E7B9F0C25C3B}" type="slidenum">
              <a:rPr lang="en-US"/>
              <a:pPr/>
              <a:t>4</a:t>
            </a:fld>
            <a:endParaRPr lang="en-US" dirty="0"/>
          </a:p>
        </p:txBody>
      </p:sp>
      <p:sp>
        <p:nvSpPr>
          <p:cNvPr id="7170" name="Text Box 2"/>
          <p:cNvSpPr txBox="1">
            <a:spLocks noChangeArrowheads="1"/>
          </p:cNvSpPr>
          <p:nvPr/>
        </p:nvSpPr>
        <p:spPr bwMode="auto">
          <a:xfrm>
            <a:off x="381001" y="76200"/>
            <a:ext cx="5867400" cy="52322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dirty="0">
                <a:solidFill>
                  <a:schemeClr val="accent2"/>
                </a:solidFill>
                <a:latin typeface="Georgia" pitchFamily="-65" charset="0"/>
              </a:rPr>
              <a:t>Research Project Overview</a:t>
            </a:r>
          </a:p>
        </p:txBody>
      </p:sp>
      <p:sp>
        <p:nvSpPr>
          <p:cNvPr id="7171" name="Text Box 3"/>
          <p:cNvSpPr txBox="1">
            <a:spLocks noChangeArrowheads="1"/>
          </p:cNvSpPr>
          <p:nvPr/>
        </p:nvSpPr>
        <p:spPr bwMode="auto">
          <a:xfrm>
            <a:off x="304801" y="1295400"/>
            <a:ext cx="6553200" cy="2893100"/>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endParaRPr lang="en-US" sz="1400" dirty="0">
              <a:latin typeface="Georgia" pitchFamily="-65" charset="0"/>
            </a:endParaRPr>
          </a:p>
          <a:p>
            <a:pPr marL="457200" indent="-457200">
              <a:spcBef>
                <a:spcPct val="50000"/>
              </a:spcBef>
              <a:buFontTx/>
              <a:buAutoNum type="arabicPeriod" startAt="8"/>
            </a:pPr>
            <a:r>
              <a:rPr lang="en-US" sz="1400" dirty="0">
                <a:latin typeface="Georgia" pitchFamily="-65" charset="0"/>
              </a:rPr>
              <a:t>Do I have to have pictures?   </a:t>
            </a:r>
            <a:r>
              <a:rPr lang="en-US" sz="1400" dirty="0" smtClean="0">
                <a:latin typeface="Georgia" pitchFamily="-65" charset="0"/>
              </a:rPr>
              <a:t>	Y</a:t>
            </a:r>
            <a:r>
              <a:rPr lang="en-US" sz="1400" dirty="0">
                <a:latin typeface="Georgia" pitchFamily="-65" charset="0"/>
              </a:rPr>
              <a:t>	N</a:t>
            </a:r>
            <a:br>
              <a:rPr lang="en-US" sz="1400" dirty="0">
                <a:latin typeface="Georgia" pitchFamily="-65" charset="0"/>
              </a:rPr>
            </a:br>
            <a:endParaRPr lang="en-US" sz="1400" dirty="0">
              <a:latin typeface="Georgia" pitchFamily="-65" charset="0"/>
            </a:endParaRPr>
          </a:p>
          <a:p>
            <a:pPr marL="457200" indent="-457200">
              <a:spcBef>
                <a:spcPct val="50000"/>
              </a:spcBef>
            </a:pPr>
            <a:r>
              <a:rPr lang="en-US" sz="1400" dirty="0">
                <a:latin typeface="Georgia" pitchFamily="-65" charset="0"/>
              </a:rPr>
              <a:t>Where am I going to get the picture from?</a:t>
            </a:r>
          </a:p>
          <a:p>
            <a:pPr marL="457200" indent="-457200">
              <a:spcBef>
                <a:spcPct val="50000"/>
              </a:spcBef>
            </a:pPr>
            <a:r>
              <a:rPr lang="en-US" sz="1400" dirty="0">
                <a:latin typeface="Georgia" pitchFamily="-65" charset="0"/>
              </a:rPr>
              <a:t>A copy from a book?		A brochure?</a:t>
            </a:r>
          </a:p>
          <a:p>
            <a:pPr marL="457200" indent="-457200">
              <a:spcBef>
                <a:spcPct val="50000"/>
              </a:spcBef>
            </a:pPr>
            <a:r>
              <a:rPr lang="en-US" sz="1400" dirty="0">
                <a:latin typeface="Georgia" pitchFamily="-65" charset="0"/>
              </a:rPr>
              <a:t>the Internet?		</a:t>
            </a:r>
            <a:r>
              <a:rPr lang="en-US" sz="1400" dirty="0" smtClean="0">
                <a:latin typeface="Georgia" pitchFamily="-65" charset="0"/>
              </a:rPr>
              <a:t>Somewhere </a:t>
            </a:r>
            <a:r>
              <a:rPr lang="en-US" sz="1400" dirty="0">
                <a:latin typeface="Georgia" pitchFamily="-65" charset="0"/>
              </a:rPr>
              <a:t>else?</a:t>
            </a:r>
            <a:br>
              <a:rPr lang="en-US" sz="1400" dirty="0">
                <a:latin typeface="Georgia" pitchFamily="-65" charset="0"/>
              </a:rPr>
            </a:br>
            <a:r>
              <a:rPr lang="en-US" sz="1400" dirty="0">
                <a:latin typeface="Georgia" pitchFamily="-65" charset="0"/>
              </a:rPr>
              <a:t/>
            </a:r>
            <a:br>
              <a:rPr lang="en-US" sz="1400" dirty="0">
                <a:latin typeface="Georgia" pitchFamily="-65" charset="0"/>
              </a:rPr>
            </a:br>
            <a:endParaRPr lang="en-US" sz="1400" dirty="0">
              <a:latin typeface="Georgia" pitchFamily="-65" charset="0"/>
            </a:endParaRPr>
          </a:p>
          <a:p>
            <a:pPr marL="457200" indent="-457200">
              <a:spcBef>
                <a:spcPct val="50000"/>
              </a:spcBef>
            </a:pPr>
            <a:endParaRPr lang="en-US" sz="1400" dirty="0">
              <a:latin typeface="Georgia" pitchFamily="-65" charset="0"/>
            </a:endParaRPr>
          </a:p>
          <a:p>
            <a:pPr marL="457200" indent="-457200">
              <a:spcBef>
                <a:spcPct val="50000"/>
              </a:spcBef>
              <a:buFontTx/>
              <a:buAutoNum type="arabicPeriod" startAt="9"/>
            </a:pPr>
            <a:r>
              <a:rPr lang="en-US" sz="1400" dirty="0">
                <a:latin typeface="Georgia" pitchFamily="-65" charset="0"/>
              </a:rPr>
              <a:t>Are there any other specific requirements that I need to remember?</a:t>
            </a:r>
          </a:p>
        </p:txBody>
      </p:sp>
      <p:sp>
        <p:nvSpPr>
          <p:cNvPr id="7216" name="Oval 48"/>
          <p:cNvSpPr>
            <a:spLocks noChangeArrowheads="1"/>
          </p:cNvSpPr>
          <p:nvPr/>
        </p:nvSpPr>
        <p:spPr bwMode="auto">
          <a:xfrm>
            <a:off x="3048000" y="16002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dirty="0"/>
          </a:p>
        </p:txBody>
      </p:sp>
      <p:sp>
        <p:nvSpPr>
          <p:cNvPr id="7217" name="Oval 49"/>
          <p:cNvSpPr>
            <a:spLocks noChangeArrowheads="1"/>
          </p:cNvSpPr>
          <p:nvPr/>
        </p:nvSpPr>
        <p:spPr bwMode="auto">
          <a:xfrm>
            <a:off x="3962400" y="16002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dirty="0"/>
          </a:p>
        </p:txBody>
      </p:sp>
      <p:sp>
        <p:nvSpPr>
          <p:cNvPr id="7220" name="Text Box 52"/>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dirty="0">
                <a:solidFill>
                  <a:schemeClr val="accent2"/>
                </a:solidFill>
                <a:latin typeface="Georgia" pitchFamily="-65" charset="0"/>
              </a:rPr>
              <a:t>Ridgefield Academy Library			                Mrs. Girolamo</a:t>
            </a:r>
          </a:p>
        </p:txBody>
      </p:sp>
      <p:cxnSp>
        <p:nvCxnSpPr>
          <p:cNvPr id="7221" name="AutoShape 53"/>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7258" name="Group 90"/>
          <p:cNvGrpSpPr>
            <a:grpSpLocks/>
          </p:cNvGrpSpPr>
          <p:nvPr/>
        </p:nvGrpSpPr>
        <p:grpSpPr bwMode="auto">
          <a:xfrm>
            <a:off x="838200" y="2514600"/>
            <a:ext cx="5181600" cy="1219200"/>
            <a:chOff x="528" y="1632"/>
            <a:chExt cx="3264" cy="768"/>
          </a:xfrm>
        </p:grpSpPr>
        <p:sp>
          <p:nvSpPr>
            <p:cNvPr id="7218" name="Oval 50"/>
            <p:cNvSpPr>
              <a:spLocks noChangeArrowheads="1"/>
            </p:cNvSpPr>
            <p:nvPr/>
          </p:nvSpPr>
          <p:spPr bwMode="auto">
            <a:xfrm>
              <a:off x="1344" y="1632"/>
              <a:ext cx="144" cy="144"/>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dirty="0"/>
            </a:p>
          </p:txBody>
        </p:sp>
        <p:sp>
          <p:nvSpPr>
            <p:cNvPr id="7219" name="Oval 51"/>
            <p:cNvSpPr>
              <a:spLocks noChangeArrowheads="1"/>
            </p:cNvSpPr>
            <p:nvPr/>
          </p:nvSpPr>
          <p:spPr bwMode="auto">
            <a:xfrm>
              <a:off x="2640" y="1632"/>
              <a:ext cx="144" cy="144"/>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dirty="0"/>
            </a:p>
          </p:txBody>
        </p:sp>
        <p:sp>
          <p:nvSpPr>
            <p:cNvPr id="7243" name="Oval 75"/>
            <p:cNvSpPr>
              <a:spLocks noChangeArrowheads="1"/>
            </p:cNvSpPr>
            <p:nvPr/>
          </p:nvSpPr>
          <p:spPr bwMode="auto">
            <a:xfrm>
              <a:off x="960" y="1824"/>
              <a:ext cx="144" cy="144"/>
            </a:xfrm>
            <a:prstGeom prst="ellipse">
              <a:avLst/>
            </a:prstGeom>
            <a:solidFill>
              <a:srgbClr val="FF0000">
                <a:alpha val="50000"/>
              </a:srgbClr>
            </a:solidFill>
            <a:ln w="9525">
              <a:solidFill>
                <a:schemeClr val="tx1"/>
              </a:solidFill>
              <a:round/>
              <a:headEnd/>
              <a:tailEnd/>
            </a:ln>
            <a:effectLst/>
          </p:spPr>
          <p:txBody>
            <a:bodyPr wrap="none" anchor="ctr">
              <a:prstTxWarp prst="textNoShape">
                <a:avLst/>
              </a:prstTxWarp>
            </a:bodyPr>
            <a:lstStyle/>
            <a:p>
              <a:endParaRPr lang="en-US" dirty="0"/>
            </a:p>
          </p:txBody>
        </p:sp>
        <p:sp>
          <p:nvSpPr>
            <p:cNvPr id="7246" name="Line 78"/>
            <p:cNvSpPr>
              <a:spLocks noChangeShapeType="1"/>
            </p:cNvSpPr>
            <p:nvPr/>
          </p:nvSpPr>
          <p:spPr bwMode="auto">
            <a:xfrm>
              <a:off x="528" y="2160"/>
              <a:ext cx="3264"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247" name="Line 79"/>
            <p:cNvSpPr>
              <a:spLocks noChangeShapeType="1"/>
            </p:cNvSpPr>
            <p:nvPr/>
          </p:nvSpPr>
          <p:spPr bwMode="auto">
            <a:xfrm>
              <a:off x="528" y="2400"/>
              <a:ext cx="3264" cy="0"/>
            </a:xfrm>
            <a:prstGeom prst="line">
              <a:avLst/>
            </a:prstGeom>
            <a:noFill/>
            <a:ln w="9525">
              <a:solidFill>
                <a:schemeClr val="tx1"/>
              </a:solidFill>
              <a:round/>
              <a:headEnd/>
              <a:tailEnd/>
            </a:ln>
            <a:effectLst/>
          </p:spPr>
          <p:txBody>
            <a:bodyPr>
              <a:prstTxWarp prst="textNoShape">
                <a:avLst/>
              </a:prstTxWarp>
            </a:bodyPr>
            <a:lstStyle/>
            <a:p>
              <a:endParaRPr lang="en-US" dirty="0"/>
            </a:p>
          </p:txBody>
        </p:sp>
      </p:grpSp>
      <p:sp>
        <p:nvSpPr>
          <p:cNvPr id="7259" name="Text Box 91"/>
          <p:cNvSpPr txBox="1">
            <a:spLocks noChangeArrowheads="1"/>
          </p:cNvSpPr>
          <p:nvPr/>
        </p:nvSpPr>
        <p:spPr bwMode="auto">
          <a:xfrm>
            <a:off x="152401" y="1066803"/>
            <a:ext cx="67056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dirty="0"/>
              <a:t>Do: </a:t>
            </a:r>
            <a:r>
              <a:rPr lang="en-US" sz="1600" dirty="0"/>
              <a:t>(continued from the previous page)</a:t>
            </a:r>
          </a:p>
        </p:txBody>
      </p:sp>
      <p:grpSp>
        <p:nvGrpSpPr>
          <p:cNvPr id="7269" name="Group 101"/>
          <p:cNvGrpSpPr>
            <a:grpSpLocks/>
          </p:cNvGrpSpPr>
          <p:nvPr/>
        </p:nvGrpSpPr>
        <p:grpSpPr bwMode="auto">
          <a:xfrm>
            <a:off x="838200" y="4572000"/>
            <a:ext cx="5181600" cy="1143000"/>
            <a:chOff x="528" y="2880"/>
            <a:chExt cx="3264" cy="720"/>
          </a:xfrm>
        </p:grpSpPr>
        <p:sp>
          <p:nvSpPr>
            <p:cNvPr id="7265" name="Line 97"/>
            <p:cNvSpPr>
              <a:spLocks noChangeShapeType="1"/>
            </p:cNvSpPr>
            <p:nvPr/>
          </p:nvSpPr>
          <p:spPr bwMode="auto">
            <a:xfrm>
              <a:off x="528" y="3360"/>
              <a:ext cx="3264"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266" name="Line 98"/>
            <p:cNvSpPr>
              <a:spLocks noChangeShapeType="1"/>
            </p:cNvSpPr>
            <p:nvPr/>
          </p:nvSpPr>
          <p:spPr bwMode="auto">
            <a:xfrm>
              <a:off x="528" y="3600"/>
              <a:ext cx="3264"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267" name="Line 99"/>
            <p:cNvSpPr>
              <a:spLocks noChangeShapeType="1"/>
            </p:cNvSpPr>
            <p:nvPr/>
          </p:nvSpPr>
          <p:spPr bwMode="auto">
            <a:xfrm>
              <a:off x="528" y="2880"/>
              <a:ext cx="3264"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268" name="Line 100"/>
            <p:cNvSpPr>
              <a:spLocks noChangeShapeType="1"/>
            </p:cNvSpPr>
            <p:nvPr/>
          </p:nvSpPr>
          <p:spPr bwMode="auto">
            <a:xfrm>
              <a:off x="528" y="3120"/>
              <a:ext cx="3264" cy="0"/>
            </a:xfrm>
            <a:prstGeom prst="line">
              <a:avLst/>
            </a:prstGeom>
            <a:noFill/>
            <a:ln w="9525">
              <a:solidFill>
                <a:schemeClr val="tx1"/>
              </a:solidFill>
              <a:round/>
              <a:headEnd/>
              <a:tailEnd/>
            </a:ln>
            <a:effectLst/>
          </p:spPr>
          <p:txBody>
            <a:bodyPr>
              <a:prstTxWarp prst="textNoShape">
                <a:avLst/>
              </a:prstTxWarp>
            </a:bodyPr>
            <a:lstStyle/>
            <a:p>
              <a:endParaRPr lang="en-US" dirty="0"/>
            </a:p>
          </p:txBody>
        </p:sp>
      </p:grpSp>
      <p:sp>
        <p:nvSpPr>
          <p:cNvPr id="7270" name="Rectangle 102"/>
          <p:cNvSpPr>
            <a:spLocks noChangeArrowheads="1"/>
          </p:cNvSpPr>
          <p:nvPr/>
        </p:nvSpPr>
        <p:spPr bwMode="auto">
          <a:xfrm>
            <a:off x="304800" y="6249991"/>
            <a:ext cx="5943600" cy="1277273"/>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buFontTx/>
              <a:buAutoNum type="arabicPeriod" startAt="10"/>
            </a:pPr>
            <a:r>
              <a:rPr lang="en-US" sz="1400" dirty="0">
                <a:latin typeface="Georgia" pitchFamily="-65" charset="0"/>
              </a:rPr>
              <a:t>Who will be evaluating my work?</a:t>
            </a:r>
          </a:p>
          <a:p>
            <a:pPr marL="457200" indent="-457200">
              <a:spcBef>
                <a:spcPct val="50000"/>
              </a:spcBef>
              <a:buFontTx/>
              <a:buAutoNum type="arabicPeriod" startAt="10"/>
            </a:pPr>
            <a:r>
              <a:rPr lang="en-US" sz="1400" dirty="0">
                <a:latin typeface="Georgia" pitchFamily="-65" charset="0"/>
              </a:rPr>
              <a:t>Is there a specific rubric I’ll be evaluated </a:t>
            </a:r>
            <a:r>
              <a:rPr lang="en-US" sz="1400" dirty="0" smtClean="0">
                <a:latin typeface="Georgia" pitchFamily="-65" charset="0"/>
              </a:rPr>
              <a:t>from?  </a:t>
            </a:r>
            <a:r>
              <a:rPr lang="en-US" sz="1400" dirty="0">
                <a:latin typeface="Georgia" pitchFamily="-65" charset="0"/>
              </a:rPr>
              <a:t>	Y	N</a:t>
            </a:r>
          </a:p>
          <a:p>
            <a:pPr marL="457200" indent="-457200">
              <a:spcBef>
                <a:spcPct val="50000"/>
              </a:spcBef>
            </a:pPr>
            <a:r>
              <a:rPr lang="en-US" sz="1400" dirty="0">
                <a:latin typeface="Georgia" pitchFamily="-65" charset="0"/>
              </a:rPr>
              <a:t>Do I have a copy of the rubric? 	Y	N</a:t>
            </a:r>
          </a:p>
          <a:p>
            <a:pPr marL="457200" indent="-457200">
              <a:spcBef>
                <a:spcPct val="50000"/>
              </a:spcBef>
              <a:buFontTx/>
              <a:buChar char="•"/>
            </a:pPr>
            <a:endParaRPr lang="en-US" sz="1400" dirty="0">
              <a:latin typeface="Georgia" pitchFamily="-65" charset="0"/>
            </a:endParaRPr>
          </a:p>
        </p:txBody>
      </p:sp>
      <p:sp>
        <p:nvSpPr>
          <p:cNvPr id="7271" name="Text Box 103"/>
          <p:cNvSpPr txBox="1">
            <a:spLocks noChangeArrowheads="1"/>
          </p:cNvSpPr>
          <p:nvPr/>
        </p:nvSpPr>
        <p:spPr bwMode="auto">
          <a:xfrm>
            <a:off x="152401" y="5791203"/>
            <a:ext cx="67056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dirty="0"/>
              <a:t>Review:</a:t>
            </a:r>
            <a:endParaRPr lang="en-US" sz="1600" dirty="0"/>
          </a:p>
        </p:txBody>
      </p:sp>
      <p:sp>
        <p:nvSpPr>
          <p:cNvPr id="7272" name="Line 104"/>
          <p:cNvSpPr>
            <a:spLocks noChangeShapeType="1"/>
          </p:cNvSpPr>
          <p:nvPr/>
        </p:nvSpPr>
        <p:spPr bwMode="auto">
          <a:xfrm>
            <a:off x="3657600" y="6477000"/>
            <a:ext cx="3124200"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273" name="Oval 105"/>
          <p:cNvSpPr>
            <a:spLocks noChangeArrowheads="1"/>
          </p:cNvSpPr>
          <p:nvPr/>
        </p:nvSpPr>
        <p:spPr bwMode="auto">
          <a:xfrm>
            <a:off x="4876800" y="65532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dirty="0"/>
          </a:p>
        </p:txBody>
      </p:sp>
      <p:sp>
        <p:nvSpPr>
          <p:cNvPr id="7274" name="Oval 106"/>
          <p:cNvSpPr>
            <a:spLocks noChangeArrowheads="1"/>
          </p:cNvSpPr>
          <p:nvPr/>
        </p:nvSpPr>
        <p:spPr bwMode="auto">
          <a:xfrm>
            <a:off x="5791200" y="65532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dirty="0"/>
          </a:p>
        </p:txBody>
      </p:sp>
      <p:sp>
        <p:nvSpPr>
          <p:cNvPr id="7275" name="Oval 107"/>
          <p:cNvSpPr>
            <a:spLocks noChangeArrowheads="1"/>
          </p:cNvSpPr>
          <p:nvPr/>
        </p:nvSpPr>
        <p:spPr bwMode="auto">
          <a:xfrm>
            <a:off x="3048000" y="68580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dirty="0"/>
          </a:p>
        </p:txBody>
      </p:sp>
      <p:sp>
        <p:nvSpPr>
          <p:cNvPr id="7276" name="Oval 108"/>
          <p:cNvSpPr>
            <a:spLocks noChangeArrowheads="1"/>
          </p:cNvSpPr>
          <p:nvPr/>
        </p:nvSpPr>
        <p:spPr bwMode="auto">
          <a:xfrm>
            <a:off x="3962400" y="6858000"/>
            <a:ext cx="304800" cy="304800"/>
          </a:xfrm>
          <a:prstGeom prst="ellipse">
            <a:avLst/>
          </a:prstGeom>
          <a:noFill/>
          <a:ln w="9525">
            <a:solidFill>
              <a:schemeClr val="tx1"/>
            </a:solidFill>
            <a:round/>
            <a:headEnd/>
            <a:tailEnd/>
          </a:ln>
          <a:effectLst/>
        </p:spPr>
        <p:txBody>
          <a:bodyPr wrap="none" anchor="ctr">
            <a:prstTxWarp prst="textNoShape">
              <a:avLst/>
            </a:prstTxWarp>
          </a:bodyPr>
          <a:lstStyle/>
          <a:p>
            <a:endParaRPr lang="en-US" dirty="0"/>
          </a:p>
        </p:txBody>
      </p:sp>
      <p:grpSp>
        <p:nvGrpSpPr>
          <p:cNvPr id="7277" name="Group 109"/>
          <p:cNvGrpSpPr>
            <a:grpSpLocks/>
          </p:cNvGrpSpPr>
          <p:nvPr/>
        </p:nvGrpSpPr>
        <p:grpSpPr bwMode="auto">
          <a:xfrm>
            <a:off x="152400" y="152403"/>
            <a:ext cx="6477000" cy="461963"/>
            <a:chOff x="96" y="96"/>
            <a:chExt cx="4080" cy="291"/>
          </a:xfrm>
        </p:grpSpPr>
        <p:sp>
          <p:nvSpPr>
            <p:cNvPr id="7278" name="Text Box 110"/>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b="1" dirty="0">
                <a:solidFill>
                  <a:schemeClr val="accent2"/>
                </a:solidFill>
              </a:endParaRPr>
            </a:p>
          </p:txBody>
        </p:sp>
        <p:cxnSp>
          <p:nvCxnSpPr>
            <p:cNvPr id="7279" name="AutoShape 111"/>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7280" name="Picture 112"/>
          <p:cNvPicPr>
            <a:picLocks noChangeAspect="1" noChangeArrowheads="1"/>
          </p:cNvPicPr>
          <p:nvPr/>
        </p:nvPicPr>
        <p:blipFill>
          <a:blip r:embed="rId2"/>
          <a:srcRect/>
          <a:stretch>
            <a:fillRect/>
          </a:stretch>
        </p:blipFill>
        <p:spPr bwMode="auto">
          <a:xfrm>
            <a:off x="228600" y="7848602"/>
            <a:ext cx="1143000" cy="836613"/>
          </a:xfrm>
          <a:prstGeom prst="rect">
            <a:avLst/>
          </a:prstGeom>
          <a:noFill/>
          <a:ln w="9525">
            <a:noFill/>
            <a:miter lim="800000"/>
            <a:headEnd/>
            <a:tailEnd/>
          </a:ln>
          <a:effectLst/>
        </p:spPr>
      </p:pic>
      <p:pic>
        <p:nvPicPr>
          <p:cNvPr id="7281" name="Picture 113"/>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pic>
        <p:nvPicPr>
          <p:cNvPr id="7282" name="Picture 114"/>
          <p:cNvPicPr>
            <a:picLocks noChangeAspect="1" noChangeArrowheads="1"/>
          </p:cNvPicPr>
          <p:nvPr/>
        </p:nvPicPr>
        <p:blipFill>
          <a:blip r:embed="rId4"/>
          <a:srcRect/>
          <a:stretch>
            <a:fillRect/>
          </a:stretch>
        </p:blipFill>
        <p:spPr bwMode="auto">
          <a:xfrm>
            <a:off x="6172200" y="993779"/>
            <a:ext cx="609600" cy="454025"/>
          </a:xfrm>
          <a:prstGeom prst="rect">
            <a:avLst/>
          </a:prstGeom>
          <a:noFill/>
          <a:ln w="9525">
            <a:noFill/>
            <a:miter lim="800000"/>
            <a:headEnd/>
            <a:tailEnd/>
          </a:ln>
          <a:effectLst/>
        </p:spPr>
      </p:pic>
      <p:pic>
        <p:nvPicPr>
          <p:cNvPr id="7283" name="Picture 115"/>
          <p:cNvPicPr>
            <a:picLocks noChangeAspect="1" noChangeArrowheads="1"/>
          </p:cNvPicPr>
          <p:nvPr/>
        </p:nvPicPr>
        <p:blipFill>
          <a:blip r:embed="rId5"/>
          <a:srcRect/>
          <a:stretch>
            <a:fillRect/>
          </a:stretch>
        </p:blipFill>
        <p:spPr bwMode="auto">
          <a:xfrm>
            <a:off x="6019800" y="5811839"/>
            <a:ext cx="685800" cy="51276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duotone>
              <a:schemeClr val="bg2">
                <a:shade val="45000"/>
                <a:satMod val="135000"/>
              </a:schemeClr>
              <a:prstClr val="white"/>
            </a:duotone>
          </a:blip>
          <a:srcRect t="51570"/>
          <a:stretch>
            <a:fillRect/>
          </a:stretch>
        </p:blipFill>
        <p:spPr>
          <a:xfrm>
            <a:off x="457200" y="6492265"/>
            <a:ext cx="5638800" cy="2232637"/>
          </a:xfrm>
          <a:prstGeom prst="rect">
            <a:avLst/>
          </a:prstGeom>
          <a:solidFill>
            <a:schemeClr val="accent1"/>
          </a:solidFill>
          <a:ln>
            <a:noFill/>
          </a:ln>
        </p:spPr>
      </p:pic>
      <p:sp>
        <p:nvSpPr>
          <p:cNvPr id="16" name="Slide Number Placeholder 3"/>
          <p:cNvSpPr>
            <a:spLocks noGrp="1"/>
          </p:cNvSpPr>
          <p:nvPr>
            <p:ph type="sldNum" sz="quarter" idx="12"/>
          </p:nvPr>
        </p:nvSpPr>
        <p:spPr/>
        <p:txBody>
          <a:bodyPr/>
          <a:lstStyle/>
          <a:p>
            <a:fld id="{BB7DD178-09B8-804D-A706-7DDC186B017D}" type="slidenum">
              <a:rPr lang="en-US"/>
              <a:pPr/>
              <a:t>5</a:t>
            </a:fld>
            <a:endParaRPr lang="en-US" dirty="0"/>
          </a:p>
        </p:txBody>
      </p:sp>
      <p:sp>
        <p:nvSpPr>
          <p:cNvPr id="4098" name="Text Box 2"/>
          <p:cNvSpPr txBox="1">
            <a:spLocks noChangeArrowheads="1"/>
          </p:cNvSpPr>
          <p:nvPr/>
        </p:nvSpPr>
        <p:spPr bwMode="auto">
          <a:xfrm>
            <a:off x="304801" y="914403"/>
            <a:ext cx="6172200"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chemeClr val="accent2"/>
                </a:solidFill>
              </a:rPr>
              <a:t>Step 2: Choosing your topic – what am I going to write about?</a:t>
            </a:r>
          </a:p>
        </p:txBody>
      </p:sp>
      <p:sp>
        <p:nvSpPr>
          <p:cNvPr id="4099" name="Text Box 3"/>
          <p:cNvSpPr txBox="1">
            <a:spLocks noChangeArrowheads="1"/>
          </p:cNvSpPr>
          <p:nvPr/>
        </p:nvSpPr>
        <p:spPr bwMode="auto">
          <a:xfrm>
            <a:off x="304801" y="1828800"/>
            <a:ext cx="5257800" cy="2800766"/>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600" dirty="0">
                <a:latin typeface="Georgia" pitchFamily="-65" charset="0"/>
              </a:rPr>
              <a:t>Things to keep in mind:</a:t>
            </a:r>
          </a:p>
          <a:p>
            <a:pPr marL="457200" indent="-457200">
              <a:spcBef>
                <a:spcPct val="50000"/>
              </a:spcBef>
              <a:buFontTx/>
              <a:buAutoNum type="alphaLcPeriod"/>
            </a:pPr>
            <a:r>
              <a:rPr lang="en-US" sz="1600" dirty="0">
                <a:latin typeface="Georgia" pitchFamily="-65" charset="0"/>
              </a:rPr>
              <a:t>Pick a topic you have some interest in. Ask yourself: Would it be neat to read about [</a:t>
            </a:r>
            <a:r>
              <a:rPr lang="en-US" sz="1600" i="1" dirty="0">
                <a:latin typeface="Georgia" pitchFamily="-65" charset="0"/>
              </a:rPr>
              <a:t>your topic</a:t>
            </a:r>
            <a:r>
              <a:rPr lang="en-US" sz="1600" dirty="0">
                <a:latin typeface="Georgia" pitchFamily="-65" charset="0"/>
              </a:rPr>
              <a:t>]? If the answer is no, try to find a topic that you’d like to read about.</a:t>
            </a:r>
          </a:p>
          <a:p>
            <a:pPr marL="457200" indent="-457200">
              <a:spcBef>
                <a:spcPct val="50000"/>
              </a:spcBef>
              <a:buFontTx/>
              <a:buAutoNum type="alphaLcPeriod"/>
            </a:pPr>
            <a:r>
              <a:rPr lang="en-US" sz="1600" dirty="0">
                <a:latin typeface="Georgia" pitchFamily="-65" charset="0"/>
              </a:rPr>
              <a:t>Is the topic something that I will find a lot of information about or will researching it be tough? If there isn’t a lot of available information about the topic, am I willing to put in more time trying to locate information? </a:t>
            </a:r>
          </a:p>
        </p:txBody>
      </p:sp>
      <p:grpSp>
        <p:nvGrpSpPr>
          <p:cNvPr id="4122" name="Group 26"/>
          <p:cNvGrpSpPr>
            <a:grpSpLocks/>
          </p:cNvGrpSpPr>
          <p:nvPr/>
        </p:nvGrpSpPr>
        <p:grpSpPr bwMode="auto">
          <a:xfrm>
            <a:off x="609601" y="4648200"/>
            <a:ext cx="5410200" cy="533400"/>
            <a:chOff x="384" y="2400"/>
            <a:chExt cx="3408" cy="336"/>
          </a:xfrm>
        </p:grpSpPr>
        <p:sp>
          <p:nvSpPr>
            <p:cNvPr id="4100" name="Text Box 4"/>
            <p:cNvSpPr txBox="1">
              <a:spLocks noChangeArrowheads="1"/>
            </p:cNvSpPr>
            <p:nvPr/>
          </p:nvSpPr>
          <p:spPr bwMode="auto">
            <a:xfrm>
              <a:off x="384" y="2400"/>
              <a:ext cx="3408" cy="2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b="1" dirty="0">
                  <a:latin typeface="Georgia" pitchFamily="-65" charset="0"/>
                </a:rPr>
                <a:t>My topic is:</a:t>
              </a:r>
            </a:p>
          </p:txBody>
        </p:sp>
        <p:sp>
          <p:nvSpPr>
            <p:cNvPr id="4101" name="Line 5"/>
            <p:cNvSpPr>
              <a:spLocks noChangeShapeType="1"/>
            </p:cNvSpPr>
            <p:nvPr/>
          </p:nvSpPr>
          <p:spPr bwMode="auto">
            <a:xfrm>
              <a:off x="432" y="2736"/>
              <a:ext cx="3360" cy="0"/>
            </a:xfrm>
            <a:prstGeom prst="line">
              <a:avLst/>
            </a:prstGeom>
            <a:noFill/>
            <a:ln w="9525">
              <a:solidFill>
                <a:schemeClr val="tx1"/>
              </a:solidFill>
              <a:round/>
              <a:headEnd/>
              <a:tailEnd/>
            </a:ln>
            <a:effectLst/>
          </p:spPr>
          <p:txBody>
            <a:bodyPr>
              <a:prstTxWarp prst="textNoShape">
                <a:avLst/>
              </a:prstTxWarp>
            </a:bodyPr>
            <a:lstStyle/>
            <a:p>
              <a:endParaRPr lang="en-US" dirty="0"/>
            </a:p>
          </p:txBody>
        </p:sp>
      </p:grpSp>
      <p:sp>
        <p:nvSpPr>
          <p:cNvPr id="4103" name="Text Box 7"/>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dirty="0">
                <a:solidFill>
                  <a:schemeClr val="accent2"/>
                </a:solidFill>
                <a:latin typeface="Georgia" pitchFamily="-65" charset="0"/>
              </a:rPr>
              <a:t>Ridgefield Academy Library			                Mrs. Girolamo</a:t>
            </a:r>
          </a:p>
        </p:txBody>
      </p:sp>
      <p:cxnSp>
        <p:nvCxnSpPr>
          <p:cNvPr id="4104" name="AutoShape 8"/>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sp>
        <p:nvSpPr>
          <p:cNvPr id="4105" name="Text Box 9"/>
          <p:cNvSpPr txBox="1">
            <a:spLocks noChangeArrowheads="1"/>
          </p:cNvSpPr>
          <p:nvPr/>
        </p:nvSpPr>
        <p:spPr bwMode="auto">
          <a:xfrm>
            <a:off x="304800" y="5334003"/>
            <a:ext cx="6248400"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chemeClr val="accent2"/>
                </a:solidFill>
              </a:rPr>
              <a:t>Step 3: Brainstorming – Ask yourself: what do I know about it?</a:t>
            </a:r>
          </a:p>
        </p:txBody>
      </p:sp>
      <p:sp>
        <p:nvSpPr>
          <p:cNvPr id="4123" name="Text Box 27"/>
          <p:cNvSpPr txBox="1">
            <a:spLocks noChangeArrowheads="1"/>
          </p:cNvSpPr>
          <p:nvPr/>
        </p:nvSpPr>
        <p:spPr bwMode="auto">
          <a:xfrm>
            <a:off x="381000" y="6140450"/>
            <a:ext cx="5943600" cy="338554"/>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600" dirty="0">
                <a:latin typeface="Georgia" pitchFamily="-65" charset="0"/>
              </a:rPr>
              <a:t>(put your answer on the worksheet, page 2 of this packet) </a:t>
            </a:r>
          </a:p>
        </p:txBody>
      </p:sp>
      <p:grpSp>
        <p:nvGrpSpPr>
          <p:cNvPr id="4125" name="Group 29"/>
          <p:cNvGrpSpPr>
            <a:grpSpLocks/>
          </p:cNvGrpSpPr>
          <p:nvPr/>
        </p:nvGrpSpPr>
        <p:grpSpPr bwMode="auto">
          <a:xfrm>
            <a:off x="152400" y="152403"/>
            <a:ext cx="6477000" cy="461963"/>
            <a:chOff x="96" y="96"/>
            <a:chExt cx="4080" cy="291"/>
          </a:xfrm>
        </p:grpSpPr>
        <p:sp>
          <p:nvSpPr>
            <p:cNvPr id="4121" name="Text Box 25"/>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dirty="0">
                  <a:solidFill>
                    <a:schemeClr val="accent2"/>
                  </a:solidFill>
                </a:rPr>
                <a:t>Plan:</a:t>
              </a:r>
            </a:p>
          </p:txBody>
        </p:sp>
        <p:cxnSp>
          <p:nvCxnSpPr>
            <p:cNvPr id="4124" name="AutoShape 28"/>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4126" name="Picture 30"/>
          <p:cNvPicPr>
            <a:picLocks noChangeAspect="1" noChangeArrowheads="1"/>
          </p:cNvPicPr>
          <p:nvPr/>
        </p:nvPicPr>
        <p:blipFill>
          <a:blip r:embed="rId3"/>
          <a:srcRect/>
          <a:stretch>
            <a:fillRect/>
          </a:stretch>
        </p:blipFill>
        <p:spPr bwMode="auto">
          <a:xfrm>
            <a:off x="6248400" y="104779"/>
            <a:ext cx="457200" cy="352425"/>
          </a:xfrm>
          <a:prstGeom prst="rect">
            <a:avLst/>
          </a:prstGeom>
          <a:noFill/>
          <a:ln w="9525">
            <a:noFill/>
            <a:miter lim="800000"/>
            <a:headEnd/>
            <a:tailEnd/>
          </a:ln>
          <a:effectLst/>
        </p:spPr>
      </p:pic>
      <p:pic>
        <p:nvPicPr>
          <p:cNvPr id="4127" name="Picture 31"/>
          <p:cNvPicPr>
            <a:picLocks noChangeAspect="1" noChangeArrowheads="1"/>
          </p:cNvPicPr>
          <p:nvPr/>
        </p:nvPicPr>
        <p:blipFill>
          <a:blip r:embed="rId4"/>
          <a:srcRect/>
          <a:stretch>
            <a:fillRect/>
          </a:stretch>
        </p:blipFill>
        <p:spPr bwMode="auto">
          <a:xfrm flipV="1">
            <a:off x="6553200" y="8839203"/>
            <a:ext cx="228600" cy="173039"/>
          </a:xfrm>
          <a:prstGeom prst="rect">
            <a:avLst/>
          </a:prstGeom>
          <a:noFill/>
          <a:ln w="9525">
            <a:noFill/>
            <a:miter lim="800000"/>
            <a:headEnd/>
            <a:tailEnd/>
          </a:ln>
          <a:effectLst/>
        </p:spPr>
      </p:pic>
      <p:sp>
        <p:nvSpPr>
          <p:cNvPr id="17" name="TextBox 16"/>
          <p:cNvSpPr txBox="1"/>
          <p:nvPr/>
        </p:nvSpPr>
        <p:spPr>
          <a:xfrm rot="20719391">
            <a:off x="762000" y="6781803"/>
            <a:ext cx="2438400" cy="461665"/>
          </a:xfrm>
          <a:prstGeom prst="rect">
            <a:avLst/>
          </a:prstGeom>
          <a:noFill/>
        </p:spPr>
        <p:txBody>
          <a:bodyPr wrap="square" rtlCol="0">
            <a:spAutoFit/>
          </a:bodyPr>
          <a:lstStyle/>
          <a:p>
            <a:r>
              <a:rPr lang="en-US" dirty="0" smtClean="0">
                <a:solidFill>
                  <a:schemeClr val="accent2"/>
                </a:solidFill>
                <a:latin typeface="Marker Felt Thin"/>
              </a:rPr>
              <a:t>President</a:t>
            </a:r>
            <a:endParaRPr lang="en-US" dirty="0">
              <a:solidFill>
                <a:schemeClr val="accent2"/>
              </a:solidFill>
              <a:latin typeface="Marker Felt Thin"/>
            </a:endParaRPr>
          </a:p>
        </p:txBody>
      </p:sp>
      <p:sp>
        <p:nvSpPr>
          <p:cNvPr id="18" name="TextBox 17"/>
          <p:cNvSpPr txBox="1"/>
          <p:nvPr/>
        </p:nvSpPr>
        <p:spPr>
          <a:xfrm rot="268303">
            <a:off x="1981200" y="7620001"/>
            <a:ext cx="2971800" cy="400110"/>
          </a:xfrm>
          <a:prstGeom prst="rect">
            <a:avLst/>
          </a:prstGeom>
          <a:noFill/>
        </p:spPr>
        <p:txBody>
          <a:bodyPr wrap="square" rtlCol="0">
            <a:spAutoFit/>
          </a:bodyPr>
          <a:lstStyle/>
          <a:p>
            <a:r>
              <a:rPr lang="en-US" sz="2000" dirty="0" smtClean="0">
                <a:solidFill>
                  <a:schemeClr val="accent2"/>
                </a:solidFill>
                <a:latin typeface="Marker Felt Thin"/>
              </a:rPr>
              <a:t>Assassinated at theatre</a:t>
            </a:r>
            <a:endParaRPr lang="en-US" sz="2000" dirty="0">
              <a:solidFill>
                <a:schemeClr val="accent2"/>
              </a:solidFill>
              <a:latin typeface="Marker Felt Thin"/>
            </a:endParaRPr>
          </a:p>
        </p:txBody>
      </p:sp>
      <p:sp>
        <p:nvSpPr>
          <p:cNvPr id="19" name="TextBox 18"/>
          <p:cNvSpPr txBox="1"/>
          <p:nvPr/>
        </p:nvSpPr>
        <p:spPr>
          <a:xfrm rot="806564">
            <a:off x="3124200" y="6955080"/>
            <a:ext cx="1143000" cy="400110"/>
          </a:xfrm>
          <a:prstGeom prst="rect">
            <a:avLst/>
          </a:prstGeom>
          <a:noFill/>
        </p:spPr>
        <p:txBody>
          <a:bodyPr wrap="square" rtlCol="0">
            <a:spAutoFit/>
          </a:bodyPr>
          <a:lstStyle/>
          <a:p>
            <a:r>
              <a:rPr lang="en-US" sz="2000" dirty="0" smtClean="0">
                <a:solidFill>
                  <a:schemeClr val="accent2"/>
                </a:solidFill>
                <a:latin typeface="Marker Felt Thin"/>
              </a:rPr>
              <a:t>Civil War</a:t>
            </a:r>
            <a:endParaRPr lang="en-US" sz="2000" dirty="0">
              <a:solidFill>
                <a:schemeClr val="accent2"/>
              </a:solidFill>
              <a:latin typeface="Marker Felt Thin"/>
            </a:endParaRPr>
          </a:p>
        </p:txBody>
      </p:sp>
      <p:sp>
        <p:nvSpPr>
          <p:cNvPr id="20" name="TextBox 19"/>
          <p:cNvSpPr txBox="1"/>
          <p:nvPr/>
        </p:nvSpPr>
        <p:spPr>
          <a:xfrm rot="21444718">
            <a:off x="4419600" y="7162800"/>
            <a:ext cx="1752600" cy="369332"/>
          </a:xfrm>
          <a:prstGeom prst="rect">
            <a:avLst/>
          </a:prstGeom>
          <a:noFill/>
        </p:spPr>
        <p:txBody>
          <a:bodyPr wrap="square" rtlCol="0">
            <a:spAutoFit/>
          </a:bodyPr>
          <a:lstStyle/>
          <a:p>
            <a:r>
              <a:rPr lang="en-US" sz="1800" dirty="0" smtClean="0">
                <a:solidFill>
                  <a:schemeClr val="accent2"/>
                </a:solidFill>
                <a:latin typeface="Marker Felt Thin"/>
              </a:rPr>
              <a:t>Tall and skinny</a:t>
            </a:r>
            <a:endParaRPr lang="en-US" sz="1800" dirty="0">
              <a:solidFill>
                <a:schemeClr val="accent2"/>
              </a:solidFill>
              <a:latin typeface="Marker Felt Thin"/>
            </a:endParaRPr>
          </a:p>
        </p:txBody>
      </p:sp>
      <p:sp>
        <p:nvSpPr>
          <p:cNvPr id="21" name="TextBox 20"/>
          <p:cNvSpPr txBox="1"/>
          <p:nvPr/>
        </p:nvSpPr>
        <p:spPr>
          <a:xfrm rot="21223566">
            <a:off x="720600" y="7460061"/>
            <a:ext cx="1295400" cy="707886"/>
          </a:xfrm>
          <a:prstGeom prst="rect">
            <a:avLst/>
          </a:prstGeom>
          <a:noFill/>
        </p:spPr>
        <p:txBody>
          <a:bodyPr wrap="square" rtlCol="0">
            <a:spAutoFit/>
          </a:bodyPr>
          <a:lstStyle/>
          <a:p>
            <a:r>
              <a:rPr lang="en-US" sz="2000" dirty="0" smtClean="0">
                <a:solidFill>
                  <a:schemeClr val="accent2"/>
                </a:solidFill>
                <a:latin typeface="Marker Felt Thin"/>
              </a:rPr>
              <a:t>John Booth</a:t>
            </a:r>
            <a:endParaRPr lang="en-US" sz="2000" dirty="0">
              <a:solidFill>
                <a:schemeClr val="accent2"/>
              </a:solidFill>
              <a:latin typeface="Marker Felt Thin"/>
            </a:endParaRPr>
          </a:p>
        </p:txBody>
      </p:sp>
      <p:sp>
        <p:nvSpPr>
          <p:cNvPr id="24" name="TextBox 23"/>
          <p:cNvSpPr txBox="1"/>
          <p:nvPr/>
        </p:nvSpPr>
        <p:spPr>
          <a:xfrm>
            <a:off x="609601" y="8302827"/>
            <a:ext cx="5257800" cy="307777"/>
          </a:xfrm>
          <a:prstGeom prst="rect">
            <a:avLst/>
          </a:prstGeom>
          <a:noFill/>
        </p:spPr>
        <p:txBody>
          <a:bodyPr wrap="square" rtlCol="0">
            <a:spAutoFit/>
          </a:bodyPr>
          <a:lstStyle/>
          <a:p>
            <a:r>
              <a:rPr lang="en-US" sz="1400" i="1" dirty="0" smtClean="0"/>
              <a:t>Example of brainstorming for a paper on “Abraham Lincoln”</a:t>
            </a:r>
            <a:endParaRPr lang="en-US" sz="14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2"/>
          </p:nvPr>
        </p:nvSpPr>
        <p:spPr/>
        <p:txBody>
          <a:bodyPr/>
          <a:lstStyle/>
          <a:p>
            <a:fld id="{9456B643-2FCA-D04F-B865-A4A7B3E03AB4}" type="slidenum">
              <a:rPr lang="en-US"/>
              <a:pPr/>
              <a:t>6</a:t>
            </a:fld>
            <a:endParaRPr lang="en-US" dirty="0"/>
          </a:p>
        </p:txBody>
      </p:sp>
      <p:grpSp>
        <p:nvGrpSpPr>
          <p:cNvPr id="71684" name="Group 4"/>
          <p:cNvGrpSpPr>
            <a:grpSpLocks/>
          </p:cNvGrpSpPr>
          <p:nvPr/>
        </p:nvGrpSpPr>
        <p:grpSpPr bwMode="auto">
          <a:xfrm>
            <a:off x="152400" y="152403"/>
            <a:ext cx="6477000" cy="461963"/>
            <a:chOff x="96" y="96"/>
            <a:chExt cx="4080" cy="291"/>
          </a:xfrm>
        </p:grpSpPr>
        <p:sp>
          <p:nvSpPr>
            <p:cNvPr id="71685" name="Text Box 5"/>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dirty="0">
                  <a:solidFill>
                    <a:schemeClr val="accent2"/>
                  </a:solidFill>
                </a:rPr>
                <a:t>Plan:</a:t>
              </a:r>
            </a:p>
          </p:txBody>
        </p:sp>
        <p:cxnSp>
          <p:nvCxnSpPr>
            <p:cNvPr id="71686" name="AutoShape 6"/>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sp>
        <p:nvSpPr>
          <p:cNvPr id="71687" name="Text Box 7"/>
          <p:cNvSpPr txBox="1">
            <a:spLocks noChangeArrowheads="1"/>
          </p:cNvSpPr>
          <p:nvPr/>
        </p:nvSpPr>
        <p:spPr bwMode="auto">
          <a:xfrm>
            <a:off x="304801" y="762003"/>
            <a:ext cx="6172200"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chemeClr val="accent2"/>
                </a:solidFill>
              </a:rPr>
              <a:t>Step 4: Where am I going to find the information I need?</a:t>
            </a:r>
          </a:p>
        </p:txBody>
      </p:sp>
      <p:sp>
        <p:nvSpPr>
          <p:cNvPr id="71688" name="Text Box 8"/>
          <p:cNvSpPr txBox="1">
            <a:spLocks noChangeArrowheads="1"/>
          </p:cNvSpPr>
          <p:nvPr/>
        </p:nvSpPr>
        <p:spPr bwMode="auto">
          <a:xfrm>
            <a:off x="304800" y="1593852"/>
            <a:ext cx="6096000"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a:solidFill>
                  <a:srgbClr val="3366FF"/>
                </a:solidFill>
              </a:rPr>
              <a:t>Hint: First stop in your research should be a general reference book  - like an encyclopedia – that gives you general information about the subject!</a:t>
            </a:r>
          </a:p>
        </p:txBody>
      </p:sp>
      <p:sp>
        <p:nvSpPr>
          <p:cNvPr id="71689" name="Text Box 9"/>
          <p:cNvSpPr txBox="1">
            <a:spLocks noChangeArrowheads="1"/>
          </p:cNvSpPr>
          <p:nvPr/>
        </p:nvSpPr>
        <p:spPr bwMode="auto">
          <a:xfrm>
            <a:off x="304800" y="2454275"/>
            <a:ext cx="6248400" cy="630942"/>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400" dirty="0">
                <a:latin typeface="Georgia" pitchFamily="-65" charset="0"/>
              </a:rPr>
              <a:t>What keywords or phrases can I use to locate the information I need?</a:t>
            </a:r>
          </a:p>
          <a:p>
            <a:pPr marL="457200" indent="-457200">
              <a:spcBef>
                <a:spcPct val="50000"/>
              </a:spcBef>
            </a:pPr>
            <a:endParaRPr lang="en-US" sz="1400" b="1" dirty="0">
              <a:latin typeface="Georgia" pitchFamily="-65" charset="0"/>
            </a:endParaRPr>
          </a:p>
        </p:txBody>
      </p:sp>
      <p:sp>
        <p:nvSpPr>
          <p:cNvPr id="71691" name="Line 11"/>
          <p:cNvSpPr>
            <a:spLocks noChangeShapeType="1"/>
          </p:cNvSpPr>
          <p:nvPr/>
        </p:nvSpPr>
        <p:spPr bwMode="auto">
          <a:xfrm>
            <a:off x="381001" y="3048000"/>
            <a:ext cx="6019800"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1692" name="Line 12"/>
          <p:cNvSpPr>
            <a:spLocks noChangeShapeType="1"/>
          </p:cNvSpPr>
          <p:nvPr/>
        </p:nvSpPr>
        <p:spPr bwMode="auto">
          <a:xfrm>
            <a:off x="381001" y="3505200"/>
            <a:ext cx="6019800"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1693" name="Line 13"/>
          <p:cNvSpPr>
            <a:spLocks noChangeShapeType="1"/>
          </p:cNvSpPr>
          <p:nvPr/>
        </p:nvSpPr>
        <p:spPr bwMode="auto">
          <a:xfrm>
            <a:off x="381001" y="3962400"/>
            <a:ext cx="6019800"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1694" name="Line 14"/>
          <p:cNvSpPr>
            <a:spLocks noChangeShapeType="1"/>
          </p:cNvSpPr>
          <p:nvPr/>
        </p:nvSpPr>
        <p:spPr bwMode="auto">
          <a:xfrm>
            <a:off x="381001" y="4419600"/>
            <a:ext cx="6019800"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1696" name="Text Box 16"/>
          <p:cNvSpPr txBox="1">
            <a:spLocks noChangeArrowheads="1"/>
          </p:cNvSpPr>
          <p:nvPr/>
        </p:nvSpPr>
        <p:spPr bwMode="auto">
          <a:xfrm>
            <a:off x="304801" y="4953001"/>
            <a:ext cx="6553200" cy="3539430"/>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endParaRPr lang="en-US" sz="1400" u="sng" dirty="0">
              <a:latin typeface="Georgia" pitchFamily="-65" charset="0"/>
            </a:endParaRPr>
          </a:p>
          <a:p>
            <a:pPr marL="457200" indent="-457200">
              <a:spcBef>
                <a:spcPct val="50000"/>
              </a:spcBef>
            </a:pPr>
            <a:r>
              <a:rPr lang="en-US" sz="1400" dirty="0">
                <a:latin typeface="Georgia" pitchFamily="-65" charset="0"/>
              </a:rPr>
              <a:t>	Book	</a:t>
            </a:r>
          </a:p>
          <a:p>
            <a:pPr marL="457200" indent="-457200">
              <a:spcBef>
                <a:spcPct val="50000"/>
              </a:spcBef>
            </a:pPr>
            <a:r>
              <a:rPr lang="en-US" sz="1400" dirty="0">
                <a:latin typeface="Georgia" pitchFamily="-65" charset="0"/>
              </a:rPr>
              <a:t>	Dictionary</a:t>
            </a:r>
          </a:p>
          <a:p>
            <a:pPr marL="457200" indent="-457200">
              <a:spcBef>
                <a:spcPct val="50000"/>
              </a:spcBef>
            </a:pPr>
            <a:r>
              <a:rPr lang="en-US" sz="1400" dirty="0">
                <a:latin typeface="Georgia" pitchFamily="-65" charset="0"/>
              </a:rPr>
              <a:t>	Encyclopedia</a:t>
            </a:r>
          </a:p>
          <a:p>
            <a:pPr marL="457200" indent="-457200">
              <a:spcBef>
                <a:spcPct val="50000"/>
              </a:spcBef>
            </a:pPr>
            <a:r>
              <a:rPr lang="en-US" sz="1400" dirty="0">
                <a:latin typeface="Georgia" pitchFamily="-65" charset="0"/>
              </a:rPr>
              <a:t>	Internet site</a:t>
            </a:r>
          </a:p>
          <a:p>
            <a:pPr marL="457200" indent="-457200">
              <a:spcBef>
                <a:spcPct val="50000"/>
              </a:spcBef>
            </a:pPr>
            <a:r>
              <a:rPr lang="en-US" sz="1400" dirty="0">
                <a:latin typeface="Georgia" pitchFamily="-65" charset="0"/>
              </a:rPr>
              <a:t>	Electronic Database</a:t>
            </a:r>
          </a:p>
          <a:p>
            <a:pPr marL="457200" indent="-457200">
              <a:spcBef>
                <a:spcPct val="50000"/>
              </a:spcBef>
            </a:pPr>
            <a:r>
              <a:rPr lang="en-US" sz="1400" dirty="0">
                <a:latin typeface="Georgia" pitchFamily="-65" charset="0"/>
              </a:rPr>
              <a:t>	Magazines</a:t>
            </a:r>
          </a:p>
          <a:p>
            <a:pPr marL="457200" indent="-457200">
              <a:spcBef>
                <a:spcPct val="50000"/>
              </a:spcBef>
            </a:pPr>
            <a:r>
              <a:rPr lang="en-US" sz="1400" dirty="0">
                <a:latin typeface="Georgia" pitchFamily="-65" charset="0"/>
              </a:rPr>
              <a:t>	Newspapers</a:t>
            </a:r>
          </a:p>
          <a:p>
            <a:pPr marL="457200" indent="-457200">
              <a:spcBef>
                <a:spcPct val="50000"/>
              </a:spcBef>
            </a:pPr>
            <a:r>
              <a:rPr lang="en-US" sz="1400" dirty="0">
                <a:latin typeface="Georgia" pitchFamily="-65" charset="0"/>
              </a:rPr>
              <a:t>	Atlas</a:t>
            </a:r>
          </a:p>
          <a:p>
            <a:pPr marL="457200" indent="-457200">
              <a:spcBef>
                <a:spcPct val="50000"/>
              </a:spcBef>
            </a:pPr>
            <a:r>
              <a:rPr lang="en-US" sz="1400" dirty="0">
                <a:latin typeface="Georgia" pitchFamily="-65" charset="0"/>
              </a:rPr>
              <a:t>	Almanac</a:t>
            </a:r>
          </a:p>
          <a:p>
            <a:pPr marL="457200" indent="-457200">
              <a:spcBef>
                <a:spcPct val="50000"/>
              </a:spcBef>
            </a:pPr>
            <a:r>
              <a:rPr lang="en-US" sz="1400" dirty="0">
                <a:latin typeface="Georgia" pitchFamily="-65" charset="0"/>
              </a:rPr>
              <a:t>	Other</a:t>
            </a:r>
          </a:p>
        </p:txBody>
      </p:sp>
      <p:grpSp>
        <p:nvGrpSpPr>
          <p:cNvPr id="71697" name="Group 17"/>
          <p:cNvGrpSpPr>
            <a:grpSpLocks/>
          </p:cNvGrpSpPr>
          <p:nvPr/>
        </p:nvGrpSpPr>
        <p:grpSpPr bwMode="auto">
          <a:xfrm>
            <a:off x="838200" y="5562601"/>
            <a:ext cx="5257800" cy="2857500"/>
            <a:chOff x="528" y="3456"/>
            <a:chExt cx="3312" cy="1800"/>
          </a:xfrm>
        </p:grpSpPr>
        <p:sp>
          <p:nvSpPr>
            <p:cNvPr id="71698" name="Line 18"/>
            <p:cNvSpPr>
              <a:spLocks noChangeShapeType="1"/>
            </p:cNvSpPr>
            <p:nvPr/>
          </p:nvSpPr>
          <p:spPr bwMode="auto">
            <a:xfrm>
              <a:off x="528" y="3456"/>
              <a:ext cx="3312"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1699" name="Line 19"/>
            <p:cNvSpPr>
              <a:spLocks noChangeShapeType="1"/>
            </p:cNvSpPr>
            <p:nvPr/>
          </p:nvSpPr>
          <p:spPr bwMode="auto">
            <a:xfrm>
              <a:off x="528" y="3648"/>
              <a:ext cx="3312"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1700" name="Line 20"/>
            <p:cNvSpPr>
              <a:spLocks noChangeShapeType="1"/>
            </p:cNvSpPr>
            <p:nvPr/>
          </p:nvSpPr>
          <p:spPr bwMode="auto">
            <a:xfrm>
              <a:off x="528" y="3840"/>
              <a:ext cx="3312"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1701" name="Line 21"/>
            <p:cNvSpPr>
              <a:spLocks noChangeShapeType="1"/>
            </p:cNvSpPr>
            <p:nvPr/>
          </p:nvSpPr>
          <p:spPr bwMode="auto">
            <a:xfrm>
              <a:off x="528" y="4044"/>
              <a:ext cx="3312"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1702" name="Line 22"/>
            <p:cNvSpPr>
              <a:spLocks noChangeShapeType="1"/>
            </p:cNvSpPr>
            <p:nvPr/>
          </p:nvSpPr>
          <p:spPr bwMode="auto">
            <a:xfrm>
              <a:off x="528" y="4224"/>
              <a:ext cx="3312"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1703" name="Line 23"/>
            <p:cNvSpPr>
              <a:spLocks noChangeShapeType="1"/>
            </p:cNvSpPr>
            <p:nvPr/>
          </p:nvSpPr>
          <p:spPr bwMode="auto">
            <a:xfrm>
              <a:off x="528" y="4464"/>
              <a:ext cx="3312"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1704" name="Line 24"/>
            <p:cNvSpPr>
              <a:spLocks noChangeShapeType="1"/>
            </p:cNvSpPr>
            <p:nvPr/>
          </p:nvSpPr>
          <p:spPr bwMode="auto">
            <a:xfrm>
              <a:off x="528" y="4656"/>
              <a:ext cx="3312"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1705" name="Line 25"/>
            <p:cNvSpPr>
              <a:spLocks noChangeShapeType="1"/>
            </p:cNvSpPr>
            <p:nvPr/>
          </p:nvSpPr>
          <p:spPr bwMode="auto">
            <a:xfrm>
              <a:off x="528" y="4848"/>
              <a:ext cx="3312"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1706" name="Line 26"/>
            <p:cNvSpPr>
              <a:spLocks noChangeShapeType="1"/>
            </p:cNvSpPr>
            <p:nvPr/>
          </p:nvSpPr>
          <p:spPr bwMode="auto">
            <a:xfrm>
              <a:off x="528" y="5064"/>
              <a:ext cx="3312" cy="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71707" name="Line 27"/>
            <p:cNvSpPr>
              <a:spLocks noChangeShapeType="1"/>
            </p:cNvSpPr>
            <p:nvPr/>
          </p:nvSpPr>
          <p:spPr bwMode="auto">
            <a:xfrm>
              <a:off x="528" y="5256"/>
              <a:ext cx="3312" cy="0"/>
            </a:xfrm>
            <a:prstGeom prst="line">
              <a:avLst/>
            </a:prstGeom>
            <a:noFill/>
            <a:ln w="9525">
              <a:solidFill>
                <a:schemeClr val="tx1"/>
              </a:solidFill>
              <a:round/>
              <a:headEnd/>
              <a:tailEnd/>
            </a:ln>
            <a:effectLst/>
          </p:spPr>
          <p:txBody>
            <a:bodyPr>
              <a:prstTxWarp prst="textNoShape">
                <a:avLst/>
              </a:prstTxWarp>
            </a:bodyPr>
            <a:lstStyle/>
            <a:p>
              <a:endParaRPr lang="en-US" dirty="0"/>
            </a:p>
          </p:txBody>
        </p:sp>
      </p:grpSp>
      <p:sp>
        <p:nvSpPr>
          <p:cNvPr id="71708" name="Text Box 28"/>
          <p:cNvSpPr txBox="1">
            <a:spLocks noChangeArrowheads="1"/>
          </p:cNvSpPr>
          <p:nvPr/>
        </p:nvSpPr>
        <p:spPr bwMode="auto">
          <a:xfrm>
            <a:off x="304800" y="4692651"/>
            <a:ext cx="6096000" cy="58477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a:t>Where should I look? Make sure to look at p.3 (question 7) to see if your teacher has asked you to look at specific books, encyclopedias, etc.</a:t>
            </a:r>
          </a:p>
        </p:txBody>
      </p:sp>
      <p:pic>
        <p:nvPicPr>
          <p:cNvPr id="71709" name="Picture 29"/>
          <p:cNvPicPr>
            <a:picLocks noChangeAspect="1" noChangeArrowheads="1"/>
          </p:cNvPicPr>
          <p:nvPr/>
        </p:nvPicPr>
        <p:blipFill>
          <a:blip r:embed="rId2"/>
          <a:srcRect/>
          <a:stretch>
            <a:fillRect/>
          </a:stretch>
        </p:blipFill>
        <p:spPr bwMode="auto">
          <a:xfrm>
            <a:off x="6248400" y="104779"/>
            <a:ext cx="457200" cy="352425"/>
          </a:xfrm>
          <a:prstGeom prst="rect">
            <a:avLst/>
          </a:prstGeom>
          <a:noFill/>
          <a:ln w="9525">
            <a:noFill/>
            <a:miter lim="800000"/>
            <a:headEnd/>
            <a:tailEnd/>
          </a:ln>
          <a:effectLst/>
        </p:spPr>
      </p:pic>
      <p:pic>
        <p:nvPicPr>
          <p:cNvPr id="71710" name="Picture 30"/>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
        <p:nvSpPr>
          <p:cNvPr id="71711" name="Text Box 31"/>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dirty="0">
                <a:solidFill>
                  <a:schemeClr val="accent2"/>
                </a:solidFill>
                <a:latin typeface="Georgia" pitchFamily="-65" charset="0"/>
              </a:rPr>
              <a:t>Ridgefield Academy Library			                Mrs. Girolamo</a:t>
            </a:r>
          </a:p>
        </p:txBody>
      </p:sp>
      <p:cxnSp>
        <p:nvCxnSpPr>
          <p:cNvPr id="71712" name="AutoShape 32"/>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428DCA14-2518-624D-877D-078B2878EF6A}" type="slidenum">
              <a:rPr lang="en-US"/>
              <a:pPr/>
              <a:t>7</a:t>
            </a:fld>
            <a:endParaRPr lang="en-US" dirty="0"/>
          </a:p>
        </p:txBody>
      </p:sp>
      <p:sp>
        <p:nvSpPr>
          <p:cNvPr id="18509" name="Text Box 77"/>
          <p:cNvSpPr txBox="1">
            <a:spLocks noChangeArrowheads="1"/>
          </p:cNvSpPr>
          <p:nvPr/>
        </p:nvSpPr>
        <p:spPr bwMode="auto">
          <a:xfrm>
            <a:off x="304800" y="1371600"/>
            <a:ext cx="6096000" cy="255454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a:t>An outline is a way to organize your thoughts, and it gives you an idea of how you will write your report. What should you talk about first? Second? Last?</a:t>
            </a:r>
          </a:p>
          <a:p>
            <a:pPr>
              <a:spcBef>
                <a:spcPct val="50000"/>
              </a:spcBef>
            </a:pPr>
            <a:r>
              <a:rPr lang="en-US" sz="1600" dirty="0"/>
              <a:t>What might be some of the things you might need to find out about if you have to write a report about a….</a:t>
            </a:r>
          </a:p>
          <a:p>
            <a:pPr>
              <a:spcBef>
                <a:spcPct val="50000"/>
              </a:spcBef>
            </a:pPr>
            <a:r>
              <a:rPr lang="en-US" sz="1600" dirty="0">
                <a:solidFill>
                  <a:schemeClr val="accent2"/>
                </a:solidFill>
              </a:rPr>
              <a:t>…person</a:t>
            </a:r>
            <a:r>
              <a:rPr lang="en-US" sz="1600" dirty="0"/>
              <a:t>: early life, education, work, later life?</a:t>
            </a:r>
          </a:p>
          <a:p>
            <a:pPr>
              <a:spcBef>
                <a:spcPct val="50000"/>
              </a:spcBef>
            </a:pPr>
            <a:r>
              <a:rPr lang="en-US" sz="1600" dirty="0">
                <a:solidFill>
                  <a:schemeClr val="accent2"/>
                </a:solidFill>
              </a:rPr>
              <a:t>…place:</a:t>
            </a:r>
            <a:r>
              <a:rPr lang="en-US" sz="1600" dirty="0"/>
              <a:t> Origin, history, leaders, geography, economy?</a:t>
            </a:r>
          </a:p>
          <a:p>
            <a:pPr>
              <a:spcBef>
                <a:spcPct val="50000"/>
              </a:spcBef>
            </a:pPr>
            <a:r>
              <a:rPr lang="en-US" sz="1600" dirty="0">
                <a:solidFill>
                  <a:schemeClr val="accent2"/>
                </a:solidFill>
              </a:rPr>
              <a:t>…thing:</a:t>
            </a:r>
            <a:r>
              <a:rPr lang="en-US" sz="1600" dirty="0"/>
              <a:t> who, what, when, where, why/how?</a:t>
            </a:r>
          </a:p>
        </p:txBody>
      </p:sp>
      <p:sp>
        <p:nvSpPr>
          <p:cNvPr id="18510" name="Text Box 78"/>
          <p:cNvSpPr txBox="1">
            <a:spLocks noChangeArrowheads="1"/>
          </p:cNvSpPr>
          <p:nvPr/>
        </p:nvSpPr>
        <p:spPr bwMode="auto">
          <a:xfrm>
            <a:off x="457201" y="3914776"/>
            <a:ext cx="5715000" cy="58477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a:solidFill>
                  <a:schemeClr val="accent2"/>
                </a:solidFill>
              </a:rPr>
              <a:t>Hint: You may want to check encyclopedia subheadings or the table of contents of a book on your topic!</a:t>
            </a:r>
          </a:p>
        </p:txBody>
      </p:sp>
      <p:sp>
        <p:nvSpPr>
          <p:cNvPr id="18512" name="Text Box 80"/>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dirty="0">
                <a:solidFill>
                  <a:schemeClr val="accent2"/>
                </a:solidFill>
                <a:latin typeface="Georgia" pitchFamily="-65" charset="0"/>
              </a:rPr>
              <a:t>Ridgefield Academy Library			                Mrs. Girolamo</a:t>
            </a:r>
          </a:p>
        </p:txBody>
      </p:sp>
      <p:cxnSp>
        <p:nvCxnSpPr>
          <p:cNvPr id="18513" name="AutoShape 81"/>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18517" name="Group 85"/>
          <p:cNvGrpSpPr>
            <a:grpSpLocks/>
          </p:cNvGrpSpPr>
          <p:nvPr/>
        </p:nvGrpSpPr>
        <p:grpSpPr bwMode="auto">
          <a:xfrm>
            <a:off x="152400" y="152403"/>
            <a:ext cx="6477000" cy="461963"/>
            <a:chOff x="96" y="96"/>
            <a:chExt cx="4080" cy="291"/>
          </a:xfrm>
        </p:grpSpPr>
        <p:sp>
          <p:nvSpPr>
            <p:cNvPr id="18518" name="Text Box 86"/>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dirty="0">
                  <a:solidFill>
                    <a:schemeClr val="accent2"/>
                  </a:solidFill>
                </a:rPr>
                <a:t>Do:</a:t>
              </a:r>
            </a:p>
          </p:txBody>
        </p:sp>
        <p:cxnSp>
          <p:nvCxnSpPr>
            <p:cNvPr id="18519" name="AutoShape 87"/>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sp>
        <p:nvSpPr>
          <p:cNvPr id="18520" name="Text Box 88"/>
          <p:cNvSpPr txBox="1">
            <a:spLocks noChangeArrowheads="1"/>
          </p:cNvSpPr>
          <p:nvPr/>
        </p:nvSpPr>
        <p:spPr bwMode="auto">
          <a:xfrm>
            <a:off x="304801" y="762003"/>
            <a:ext cx="61722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chemeClr val="accent2"/>
                </a:solidFill>
              </a:rPr>
              <a:t>Step 5: Organize my thoughts in an outline</a:t>
            </a:r>
          </a:p>
        </p:txBody>
      </p:sp>
      <p:sp>
        <p:nvSpPr>
          <p:cNvPr id="18521" name="Text Box 89"/>
          <p:cNvSpPr txBox="1">
            <a:spLocks noChangeArrowheads="1"/>
          </p:cNvSpPr>
          <p:nvPr/>
        </p:nvSpPr>
        <p:spPr bwMode="auto">
          <a:xfrm>
            <a:off x="228601" y="4495802"/>
            <a:ext cx="6553200" cy="3831819"/>
          </a:xfrm>
          <a:prstGeom prst="rect">
            <a:avLst/>
          </a:prstGeom>
          <a:noFill/>
          <a:ln w="9525">
            <a:noFill/>
            <a:miter lim="800000"/>
            <a:headEnd/>
            <a:tailEnd/>
          </a:ln>
          <a:effectLst/>
        </p:spPr>
        <p:txBody>
          <a:bodyPr>
            <a:prstTxWarp prst="textNoShape">
              <a:avLst/>
            </a:prstTxWarp>
            <a:spAutoFit/>
          </a:bodyPr>
          <a:lstStyle/>
          <a:p>
            <a:pPr marL="609600" indent="-609600" algn="ctr">
              <a:spcBef>
                <a:spcPct val="50000"/>
              </a:spcBef>
            </a:pPr>
            <a:r>
              <a:rPr lang="en-US" sz="1800" dirty="0"/>
              <a:t>A typical outline:</a:t>
            </a:r>
          </a:p>
          <a:p>
            <a:pPr marL="609600" indent="-609600">
              <a:spcBef>
                <a:spcPct val="50000"/>
              </a:spcBef>
            </a:pPr>
            <a:r>
              <a:rPr lang="en-US" sz="1800" dirty="0">
                <a:solidFill>
                  <a:schemeClr val="accent2"/>
                </a:solidFill>
              </a:rPr>
              <a:t>Introduction</a:t>
            </a:r>
            <a:r>
              <a:rPr lang="en-US" sz="1800" dirty="0"/>
              <a:t>: What is your assignment going to be about? Write a thesis statement. A thesis statement is the subject you’ll be writing about. It’s a summary of what your research report will be about.</a:t>
            </a:r>
          </a:p>
          <a:p>
            <a:pPr marL="609600" indent="-609600">
              <a:spcBef>
                <a:spcPct val="50000"/>
              </a:spcBef>
              <a:buClr>
                <a:schemeClr val="accent2"/>
              </a:buClr>
              <a:buFontTx/>
              <a:buAutoNum type="romanUcPeriod"/>
            </a:pPr>
            <a:r>
              <a:rPr lang="en-US" sz="1800" dirty="0">
                <a:solidFill>
                  <a:schemeClr val="accent2"/>
                </a:solidFill>
              </a:rPr>
              <a:t>First Body Paragraph</a:t>
            </a:r>
            <a:r>
              <a:rPr lang="en-US" sz="1800" dirty="0"/>
              <a:t>: What are you going to write about?</a:t>
            </a:r>
          </a:p>
          <a:p>
            <a:pPr marL="609600" indent="-609600">
              <a:spcBef>
                <a:spcPct val="50000"/>
              </a:spcBef>
              <a:buClr>
                <a:schemeClr val="accent2"/>
              </a:buClr>
              <a:buFontTx/>
              <a:buAutoNum type="romanUcPeriod"/>
            </a:pPr>
            <a:r>
              <a:rPr lang="en-US" sz="1800" dirty="0">
                <a:solidFill>
                  <a:schemeClr val="accent2"/>
                </a:solidFill>
              </a:rPr>
              <a:t>Second Body Paragraph</a:t>
            </a:r>
            <a:r>
              <a:rPr lang="en-US" sz="1800" dirty="0"/>
              <a:t>: What is the next thing I’ll write about?</a:t>
            </a:r>
          </a:p>
          <a:p>
            <a:pPr marL="609600" indent="-609600">
              <a:spcBef>
                <a:spcPct val="50000"/>
              </a:spcBef>
              <a:buClr>
                <a:schemeClr val="accent2"/>
              </a:buClr>
              <a:buFontTx/>
              <a:buAutoNum type="romanUcPeriod"/>
            </a:pPr>
            <a:r>
              <a:rPr lang="en-US" sz="1800" dirty="0">
                <a:solidFill>
                  <a:schemeClr val="accent2"/>
                </a:solidFill>
              </a:rPr>
              <a:t>Third Body Paragraph</a:t>
            </a:r>
            <a:r>
              <a:rPr lang="en-US" sz="1800" dirty="0"/>
              <a:t>: What is the next thing I’ll write about?</a:t>
            </a:r>
          </a:p>
          <a:p>
            <a:pPr marL="609600" indent="-609600">
              <a:spcBef>
                <a:spcPct val="50000"/>
              </a:spcBef>
            </a:pPr>
            <a:r>
              <a:rPr lang="en-US" sz="1800" dirty="0">
                <a:solidFill>
                  <a:schemeClr val="accent2"/>
                </a:solidFill>
              </a:rPr>
              <a:t>Conclusion</a:t>
            </a:r>
            <a:r>
              <a:rPr lang="en-US" sz="1800" dirty="0"/>
              <a:t>: Tell the reader what you have written about. You restate your thesis statement.</a:t>
            </a:r>
          </a:p>
        </p:txBody>
      </p:sp>
      <p:sp>
        <p:nvSpPr>
          <p:cNvPr id="18522" name="Rectangle 90"/>
          <p:cNvSpPr>
            <a:spLocks noChangeArrowheads="1"/>
          </p:cNvSpPr>
          <p:nvPr/>
        </p:nvSpPr>
        <p:spPr bwMode="auto">
          <a:xfrm>
            <a:off x="152400" y="4800600"/>
            <a:ext cx="6629400" cy="3581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dirty="0"/>
          </a:p>
        </p:txBody>
      </p:sp>
      <p:pic>
        <p:nvPicPr>
          <p:cNvPr id="18523" name="Picture 91"/>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18524" name="Picture 92"/>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ct 2"/>
          <p:cNvGraphicFramePr>
            <a:graphicFrameLocks noChangeAspect="1"/>
          </p:cNvGraphicFramePr>
          <p:nvPr/>
        </p:nvGraphicFramePr>
        <p:xfrm>
          <a:off x="2362202" y="2209801"/>
          <a:ext cx="4303703" cy="1663700"/>
        </p:xfrm>
        <a:graphic>
          <a:graphicData uri="http://schemas.openxmlformats.org/presentationml/2006/ole">
            <mc:AlternateContent xmlns:mc="http://schemas.openxmlformats.org/markup-compatibility/2006">
              <mc:Choice xmlns:v="urn:schemas-microsoft-com:vml" Requires="v">
                <p:oleObj spid="_x0000_s102478" name="Document" r:id="rId3" imgW="5486400" imgH="2120900" progId="Word.Document.12">
                  <p:link updateAutomatic="1"/>
                </p:oleObj>
              </mc:Choice>
              <mc:Fallback>
                <p:oleObj name="Document" r:id="rId3" imgW="5486400" imgH="21209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2" y="2209801"/>
                        <a:ext cx="430370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Slide Number Placeholder 3"/>
          <p:cNvSpPr>
            <a:spLocks noGrp="1"/>
          </p:cNvSpPr>
          <p:nvPr>
            <p:ph type="sldNum" sz="quarter" idx="12"/>
          </p:nvPr>
        </p:nvSpPr>
        <p:spPr/>
        <p:txBody>
          <a:bodyPr/>
          <a:lstStyle/>
          <a:p>
            <a:fld id="{428DCA14-2518-624D-877D-078B2878EF6A}" type="slidenum">
              <a:rPr lang="en-US"/>
              <a:pPr/>
              <a:t>8</a:t>
            </a:fld>
            <a:endParaRPr lang="en-US" dirty="0"/>
          </a:p>
        </p:txBody>
      </p:sp>
      <p:sp>
        <p:nvSpPr>
          <p:cNvPr id="18509" name="Text Box 77"/>
          <p:cNvSpPr txBox="1">
            <a:spLocks noChangeArrowheads="1"/>
          </p:cNvSpPr>
          <p:nvPr/>
        </p:nvSpPr>
        <p:spPr bwMode="auto">
          <a:xfrm>
            <a:off x="304800" y="1219202"/>
            <a:ext cx="6248400" cy="1277273"/>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1400" dirty="0" smtClean="0"/>
              <a:t>An outline is typically typed in a word processing program (like Microsoft Word) or a graphic mapping program like Inspiration. However, an outline can be written also. Before you begin (in the planning) make sure you have a clear idea of what your teacher is requiring for your outline. </a:t>
            </a:r>
          </a:p>
          <a:p>
            <a:pPr>
              <a:spcBef>
                <a:spcPct val="50000"/>
              </a:spcBef>
            </a:pPr>
            <a:r>
              <a:rPr lang="en-US" sz="1400" dirty="0" smtClean="0"/>
              <a:t>This is the standard outline format that is used at Ridgefield Academy (see p.11).</a:t>
            </a:r>
          </a:p>
        </p:txBody>
      </p:sp>
      <p:sp>
        <p:nvSpPr>
          <p:cNvPr id="18510" name="Text Box 78"/>
          <p:cNvSpPr txBox="1">
            <a:spLocks noChangeArrowheads="1"/>
          </p:cNvSpPr>
          <p:nvPr/>
        </p:nvSpPr>
        <p:spPr bwMode="auto">
          <a:xfrm>
            <a:off x="304801" y="3200400"/>
            <a:ext cx="5715000" cy="338554"/>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smtClean="0">
                <a:solidFill>
                  <a:schemeClr val="accent2"/>
                </a:solidFill>
              </a:rPr>
              <a:t>Using Microsoft Word:</a:t>
            </a:r>
            <a:endParaRPr lang="en-US" sz="1600" dirty="0">
              <a:solidFill>
                <a:schemeClr val="accent2"/>
              </a:solidFill>
            </a:endParaRPr>
          </a:p>
        </p:txBody>
      </p:sp>
      <p:sp>
        <p:nvSpPr>
          <p:cNvPr id="18512" name="Text Box 80"/>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dirty="0">
                <a:solidFill>
                  <a:schemeClr val="accent2"/>
                </a:solidFill>
                <a:latin typeface="Georgia" pitchFamily="-65" charset="0"/>
              </a:rPr>
              <a:t>Ridgefield Academy Library			                Mrs. Girolamo</a:t>
            </a:r>
          </a:p>
        </p:txBody>
      </p:sp>
      <p:cxnSp>
        <p:nvCxnSpPr>
          <p:cNvPr id="18513" name="AutoShape 81"/>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2" name="Group 85"/>
          <p:cNvGrpSpPr>
            <a:grpSpLocks/>
          </p:cNvGrpSpPr>
          <p:nvPr/>
        </p:nvGrpSpPr>
        <p:grpSpPr bwMode="auto">
          <a:xfrm>
            <a:off x="152400" y="152403"/>
            <a:ext cx="6477000" cy="461963"/>
            <a:chOff x="96" y="96"/>
            <a:chExt cx="4080" cy="291"/>
          </a:xfrm>
        </p:grpSpPr>
        <p:sp>
          <p:nvSpPr>
            <p:cNvPr id="18518" name="Text Box 86"/>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dirty="0">
                  <a:solidFill>
                    <a:schemeClr val="accent2"/>
                  </a:solidFill>
                </a:rPr>
                <a:t>Do:</a:t>
              </a:r>
            </a:p>
          </p:txBody>
        </p:sp>
        <p:cxnSp>
          <p:nvCxnSpPr>
            <p:cNvPr id="18519" name="AutoShape 87"/>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sp>
        <p:nvSpPr>
          <p:cNvPr id="18520" name="Text Box 88"/>
          <p:cNvSpPr txBox="1">
            <a:spLocks noChangeArrowheads="1"/>
          </p:cNvSpPr>
          <p:nvPr/>
        </p:nvSpPr>
        <p:spPr bwMode="auto">
          <a:xfrm>
            <a:off x="304801" y="762003"/>
            <a:ext cx="61722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smtClean="0">
                <a:solidFill>
                  <a:schemeClr val="accent2"/>
                </a:solidFill>
              </a:rPr>
              <a:t>Tools to use when you outline</a:t>
            </a:r>
            <a:endParaRPr lang="en-US" dirty="0">
              <a:solidFill>
                <a:schemeClr val="accent2"/>
              </a:solidFill>
            </a:endParaRPr>
          </a:p>
        </p:txBody>
      </p:sp>
      <p:pic>
        <p:nvPicPr>
          <p:cNvPr id="18523" name="Picture 91"/>
          <p:cNvPicPr>
            <a:picLocks noChangeAspect="1" noChangeArrowheads="1"/>
          </p:cNvPicPr>
          <p:nvPr/>
        </p:nvPicPr>
        <p:blipFill>
          <a:blip r:embed="rId5"/>
          <a:srcRect/>
          <a:stretch>
            <a:fillRect/>
          </a:stretch>
        </p:blipFill>
        <p:spPr bwMode="auto">
          <a:xfrm>
            <a:off x="6172200" y="3179"/>
            <a:ext cx="609600" cy="454025"/>
          </a:xfrm>
          <a:prstGeom prst="rect">
            <a:avLst/>
          </a:prstGeom>
          <a:noFill/>
          <a:ln w="9525">
            <a:noFill/>
            <a:miter lim="800000"/>
            <a:headEnd/>
            <a:tailEnd/>
          </a:ln>
          <a:effectLst/>
        </p:spPr>
      </p:pic>
      <p:pic>
        <p:nvPicPr>
          <p:cNvPr id="18524" name="Picture 92"/>
          <p:cNvPicPr>
            <a:picLocks noChangeAspect="1" noChangeArrowheads="1"/>
          </p:cNvPicPr>
          <p:nvPr/>
        </p:nvPicPr>
        <p:blipFill>
          <a:blip r:embed="rId6"/>
          <a:srcRect/>
          <a:stretch>
            <a:fillRect/>
          </a:stretch>
        </p:blipFill>
        <p:spPr bwMode="auto">
          <a:xfrm flipV="1">
            <a:off x="6553200" y="8839203"/>
            <a:ext cx="228600" cy="173039"/>
          </a:xfrm>
          <a:prstGeom prst="rect">
            <a:avLst/>
          </a:prstGeom>
          <a:noFill/>
          <a:ln w="9525">
            <a:noFill/>
            <a:miter lim="800000"/>
            <a:headEnd/>
            <a:tailEnd/>
          </a:ln>
          <a:effectLst/>
        </p:spPr>
      </p:pic>
      <p:pic>
        <p:nvPicPr>
          <p:cNvPr id="16" name="Picture 15"/>
          <p:cNvPicPr>
            <a:picLocks noChangeAspect="1"/>
          </p:cNvPicPr>
          <p:nvPr/>
        </p:nvPicPr>
        <p:blipFill>
          <a:blip r:embed="rId7"/>
          <a:stretch>
            <a:fillRect/>
          </a:stretch>
        </p:blipFill>
        <p:spPr>
          <a:xfrm>
            <a:off x="304801" y="3581400"/>
            <a:ext cx="3459480" cy="1828800"/>
          </a:xfrm>
          <a:prstGeom prst="rect">
            <a:avLst/>
          </a:prstGeom>
        </p:spPr>
      </p:pic>
      <p:pic>
        <p:nvPicPr>
          <p:cNvPr id="17" name="Picture 16"/>
          <p:cNvPicPr>
            <a:picLocks noChangeAspect="1"/>
          </p:cNvPicPr>
          <p:nvPr/>
        </p:nvPicPr>
        <p:blipFill>
          <a:blip r:embed="rId8"/>
          <a:stretch>
            <a:fillRect/>
          </a:stretch>
        </p:blipFill>
        <p:spPr>
          <a:xfrm>
            <a:off x="3429002" y="4114801"/>
            <a:ext cx="3244777" cy="2832100"/>
          </a:xfrm>
          <a:prstGeom prst="rect">
            <a:avLst/>
          </a:prstGeom>
        </p:spPr>
      </p:pic>
      <p:pic>
        <p:nvPicPr>
          <p:cNvPr id="18" name="Picture 17"/>
          <p:cNvPicPr>
            <a:picLocks noChangeAspect="1"/>
          </p:cNvPicPr>
          <p:nvPr/>
        </p:nvPicPr>
        <p:blipFill>
          <a:blip r:embed="rId9"/>
          <a:stretch>
            <a:fillRect/>
          </a:stretch>
        </p:blipFill>
        <p:spPr>
          <a:xfrm>
            <a:off x="304802" y="6673997"/>
            <a:ext cx="3572111" cy="1936604"/>
          </a:xfrm>
          <a:prstGeom prst="rect">
            <a:avLst/>
          </a:prstGeom>
        </p:spPr>
      </p:pic>
      <p:sp>
        <p:nvSpPr>
          <p:cNvPr id="19" name="Text Box 78"/>
          <p:cNvSpPr txBox="1">
            <a:spLocks noChangeArrowheads="1"/>
          </p:cNvSpPr>
          <p:nvPr/>
        </p:nvSpPr>
        <p:spPr bwMode="auto">
          <a:xfrm>
            <a:off x="2057400" y="7391402"/>
            <a:ext cx="4724400" cy="98488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1400" dirty="0">
                <a:solidFill>
                  <a:schemeClr val="accent2"/>
                </a:solidFill>
              </a:rPr>
              <a:t>Hint:</a:t>
            </a:r>
            <a:r>
              <a:rPr lang="en-US" sz="1400" dirty="0" smtClean="0">
                <a:solidFill>
                  <a:schemeClr val="accent2"/>
                </a:solidFill>
              </a:rPr>
              <a:t> The best way to number an outline in Word is to type all the words first – in the right order and using tab on the keyboard for indenting – then highlight all of it. Then format it using Bullets and Numbering.</a:t>
            </a:r>
            <a:endParaRPr lang="en-US" sz="1400" dirty="0">
              <a:solidFill>
                <a:schemeClr val="accent2"/>
              </a:solidFill>
            </a:endParaRPr>
          </a:p>
        </p:txBody>
      </p:sp>
      <p:sp>
        <p:nvSpPr>
          <p:cNvPr id="21" name="24-Point Star 20"/>
          <p:cNvSpPr/>
          <p:nvPr/>
        </p:nvSpPr>
        <p:spPr>
          <a:xfrm>
            <a:off x="1066800" y="4267200"/>
            <a:ext cx="457200" cy="457200"/>
          </a:xfrm>
          <a:prstGeom prst="star24">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1143000" y="4343400"/>
            <a:ext cx="304800" cy="338554"/>
          </a:xfrm>
          <a:prstGeom prst="rect">
            <a:avLst/>
          </a:prstGeom>
          <a:noFill/>
        </p:spPr>
        <p:txBody>
          <a:bodyPr wrap="square" rtlCol="0">
            <a:spAutoFit/>
          </a:bodyPr>
          <a:lstStyle/>
          <a:p>
            <a:r>
              <a:rPr lang="en-US" sz="1600" dirty="0"/>
              <a:t>1</a:t>
            </a:r>
          </a:p>
        </p:txBody>
      </p:sp>
      <p:sp>
        <p:nvSpPr>
          <p:cNvPr id="23" name="24-Point Star 22"/>
          <p:cNvSpPr/>
          <p:nvPr/>
        </p:nvSpPr>
        <p:spPr>
          <a:xfrm>
            <a:off x="3124200" y="4419600"/>
            <a:ext cx="457200" cy="457200"/>
          </a:xfrm>
          <a:prstGeom prst="star24">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3200400" y="4495800"/>
            <a:ext cx="304800" cy="338554"/>
          </a:xfrm>
          <a:prstGeom prst="rect">
            <a:avLst/>
          </a:prstGeom>
          <a:noFill/>
        </p:spPr>
        <p:txBody>
          <a:bodyPr wrap="square" rtlCol="0">
            <a:spAutoFit/>
          </a:bodyPr>
          <a:lstStyle/>
          <a:p>
            <a:r>
              <a:rPr lang="en-US" sz="1600" dirty="0" smtClean="0"/>
              <a:t>2</a:t>
            </a:r>
            <a:endParaRPr lang="en-US" sz="1600" dirty="0"/>
          </a:p>
        </p:txBody>
      </p:sp>
      <p:sp>
        <p:nvSpPr>
          <p:cNvPr id="25" name="24-Point Star 24"/>
          <p:cNvSpPr/>
          <p:nvPr/>
        </p:nvSpPr>
        <p:spPr>
          <a:xfrm>
            <a:off x="3124200" y="5486400"/>
            <a:ext cx="457200" cy="457200"/>
          </a:xfrm>
          <a:prstGeom prst="star24">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3200400" y="5562600"/>
            <a:ext cx="304800" cy="338554"/>
          </a:xfrm>
          <a:prstGeom prst="rect">
            <a:avLst/>
          </a:prstGeom>
          <a:noFill/>
        </p:spPr>
        <p:txBody>
          <a:bodyPr wrap="square" rtlCol="0">
            <a:spAutoFit/>
          </a:bodyPr>
          <a:lstStyle/>
          <a:p>
            <a:r>
              <a:rPr lang="en-US" sz="1600" dirty="0" smtClean="0"/>
              <a:t>3</a:t>
            </a:r>
            <a:endParaRPr lang="en-US" sz="1600" dirty="0"/>
          </a:p>
        </p:txBody>
      </p:sp>
      <p:sp>
        <p:nvSpPr>
          <p:cNvPr id="27" name="24-Point Star 26"/>
          <p:cNvSpPr/>
          <p:nvPr/>
        </p:nvSpPr>
        <p:spPr>
          <a:xfrm>
            <a:off x="5029200" y="7010400"/>
            <a:ext cx="457200" cy="457200"/>
          </a:xfrm>
          <a:prstGeom prst="star24">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p:cNvSpPr txBox="1"/>
          <p:nvPr/>
        </p:nvSpPr>
        <p:spPr>
          <a:xfrm>
            <a:off x="5105400" y="7052846"/>
            <a:ext cx="304800" cy="338554"/>
          </a:xfrm>
          <a:prstGeom prst="rect">
            <a:avLst/>
          </a:prstGeom>
          <a:noFill/>
        </p:spPr>
        <p:txBody>
          <a:bodyPr wrap="square" rtlCol="0">
            <a:spAutoFit/>
          </a:bodyPr>
          <a:lstStyle/>
          <a:p>
            <a:r>
              <a:rPr lang="en-US" sz="1600" dirty="0" smtClean="0"/>
              <a:t>4</a:t>
            </a:r>
            <a:endParaRPr lang="en-US" sz="1600" dirty="0"/>
          </a:p>
        </p:txBody>
      </p:sp>
      <p:cxnSp>
        <p:nvCxnSpPr>
          <p:cNvPr id="30" name="Straight Arrow Connector 29"/>
          <p:cNvCxnSpPr/>
          <p:nvPr/>
        </p:nvCxnSpPr>
        <p:spPr>
          <a:xfrm rot="5400000" flipH="1" flipV="1">
            <a:off x="1333500" y="3848101"/>
            <a:ext cx="609600" cy="381000"/>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3" idx="3"/>
          </p:cNvCxnSpPr>
          <p:nvPr/>
        </p:nvCxnSpPr>
        <p:spPr>
          <a:xfrm flipV="1">
            <a:off x="3581400" y="4419600"/>
            <a:ext cx="1295400" cy="228600"/>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3581400" y="5486400"/>
            <a:ext cx="1447800" cy="228600"/>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5486401" y="6824247"/>
            <a:ext cx="685800" cy="381000"/>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428DCA14-2518-624D-877D-078B2878EF6A}" type="slidenum">
              <a:rPr lang="en-US"/>
              <a:pPr/>
              <a:t>9</a:t>
            </a:fld>
            <a:endParaRPr lang="en-US" dirty="0"/>
          </a:p>
        </p:txBody>
      </p:sp>
      <p:sp>
        <p:nvSpPr>
          <p:cNvPr id="18510" name="Text Box 78"/>
          <p:cNvSpPr txBox="1">
            <a:spLocks noChangeArrowheads="1"/>
          </p:cNvSpPr>
          <p:nvPr/>
        </p:nvSpPr>
        <p:spPr bwMode="auto">
          <a:xfrm>
            <a:off x="304801" y="685802"/>
            <a:ext cx="57150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smtClean="0">
                <a:solidFill>
                  <a:schemeClr val="accent2"/>
                </a:solidFill>
              </a:rPr>
              <a:t>Using a graphic organizer:</a:t>
            </a:r>
            <a:endParaRPr lang="en-US" dirty="0">
              <a:solidFill>
                <a:schemeClr val="accent2"/>
              </a:solidFill>
            </a:endParaRPr>
          </a:p>
        </p:txBody>
      </p:sp>
      <p:sp>
        <p:nvSpPr>
          <p:cNvPr id="18512" name="Text Box 80"/>
          <p:cNvSpPr txBox="1">
            <a:spLocks noChangeArrowheads="1"/>
          </p:cNvSpPr>
          <p:nvPr/>
        </p:nvSpPr>
        <p:spPr bwMode="auto">
          <a:xfrm>
            <a:off x="304801" y="8763003"/>
            <a:ext cx="6553200"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dirty="0">
                <a:solidFill>
                  <a:schemeClr val="accent2"/>
                </a:solidFill>
                <a:latin typeface="Georgia" pitchFamily="-65" charset="0"/>
              </a:rPr>
              <a:t>Ridgefield Academy Library			                Mrs. Girolamo</a:t>
            </a:r>
          </a:p>
        </p:txBody>
      </p:sp>
      <p:cxnSp>
        <p:nvCxnSpPr>
          <p:cNvPr id="18513" name="AutoShape 81"/>
          <p:cNvCxnSpPr>
            <a:cxnSpLocks noChangeShapeType="1"/>
          </p:cNvCxnSpPr>
          <p:nvPr/>
        </p:nvCxnSpPr>
        <p:spPr bwMode="auto">
          <a:xfrm>
            <a:off x="228600" y="8686801"/>
            <a:ext cx="6477000" cy="1588"/>
          </a:xfrm>
          <a:prstGeom prst="straightConnector1">
            <a:avLst/>
          </a:prstGeom>
          <a:noFill/>
          <a:ln w="9525">
            <a:solidFill>
              <a:schemeClr val="accent2"/>
            </a:solidFill>
            <a:round/>
            <a:headEnd/>
            <a:tailEnd/>
          </a:ln>
          <a:effectLst/>
        </p:spPr>
      </p:cxnSp>
      <p:grpSp>
        <p:nvGrpSpPr>
          <p:cNvPr id="2" name="Group 85"/>
          <p:cNvGrpSpPr>
            <a:grpSpLocks/>
          </p:cNvGrpSpPr>
          <p:nvPr/>
        </p:nvGrpSpPr>
        <p:grpSpPr bwMode="auto">
          <a:xfrm>
            <a:off x="152400" y="152403"/>
            <a:ext cx="6477000" cy="461963"/>
            <a:chOff x="96" y="96"/>
            <a:chExt cx="4080" cy="291"/>
          </a:xfrm>
        </p:grpSpPr>
        <p:sp>
          <p:nvSpPr>
            <p:cNvPr id="18518" name="Text Box 86"/>
            <p:cNvSpPr txBox="1">
              <a:spLocks noChangeArrowheads="1"/>
            </p:cNvSpPr>
            <p:nvPr/>
          </p:nvSpPr>
          <p:spPr bwMode="auto">
            <a:xfrm>
              <a:off x="96" y="96"/>
              <a:ext cx="3888" cy="29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dirty="0">
                  <a:solidFill>
                    <a:schemeClr val="accent2"/>
                  </a:solidFill>
                </a:rPr>
                <a:t>Do:</a:t>
              </a:r>
            </a:p>
          </p:txBody>
        </p:sp>
        <p:cxnSp>
          <p:nvCxnSpPr>
            <p:cNvPr id="18519" name="AutoShape 87"/>
            <p:cNvCxnSpPr>
              <a:cxnSpLocks noChangeShapeType="1"/>
            </p:cNvCxnSpPr>
            <p:nvPr/>
          </p:nvCxnSpPr>
          <p:spPr bwMode="auto">
            <a:xfrm>
              <a:off x="144" y="336"/>
              <a:ext cx="4032" cy="0"/>
            </a:xfrm>
            <a:prstGeom prst="straightConnector1">
              <a:avLst/>
            </a:prstGeom>
            <a:noFill/>
            <a:ln w="9525">
              <a:solidFill>
                <a:schemeClr val="accent2"/>
              </a:solidFill>
              <a:round/>
              <a:headEnd/>
              <a:tailEnd/>
            </a:ln>
            <a:effectLst/>
          </p:spPr>
        </p:cxnSp>
      </p:grpSp>
      <p:pic>
        <p:nvPicPr>
          <p:cNvPr id="18523" name="Picture 91"/>
          <p:cNvPicPr>
            <a:picLocks noChangeAspect="1" noChangeArrowheads="1"/>
          </p:cNvPicPr>
          <p:nvPr/>
        </p:nvPicPr>
        <p:blipFill>
          <a:blip r:embed="rId2"/>
          <a:srcRect/>
          <a:stretch>
            <a:fillRect/>
          </a:stretch>
        </p:blipFill>
        <p:spPr bwMode="auto">
          <a:xfrm>
            <a:off x="6172200" y="3179"/>
            <a:ext cx="609600" cy="454025"/>
          </a:xfrm>
          <a:prstGeom prst="rect">
            <a:avLst/>
          </a:prstGeom>
          <a:noFill/>
          <a:ln w="9525">
            <a:noFill/>
            <a:miter lim="800000"/>
            <a:headEnd/>
            <a:tailEnd/>
          </a:ln>
          <a:effectLst/>
        </p:spPr>
      </p:pic>
      <p:pic>
        <p:nvPicPr>
          <p:cNvPr id="18524" name="Picture 92"/>
          <p:cNvPicPr>
            <a:picLocks noChangeAspect="1" noChangeArrowheads="1"/>
          </p:cNvPicPr>
          <p:nvPr/>
        </p:nvPicPr>
        <p:blipFill>
          <a:blip r:embed="rId3"/>
          <a:srcRect/>
          <a:stretch>
            <a:fillRect/>
          </a:stretch>
        </p:blipFill>
        <p:spPr bwMode="auto">
          <a:xfrm flipV="1">
            <a:off x="6553200" y="8839203"/>
            <a:ext cx="228600" cy="173039"/>
          </a:xfrm>
          <a:prstGeom prst="rect">
            <a:avLst/>
          </a:prstGeom>
          <a:noFill/>
          <a:ln w="9525">
            <a:noFill/>
            <a:miter lim="800000"/>
            <a:headEnd/>
            <a:tailEnd/>
          </a:ln>
          <a:effectLst/>
        </p:spPr>
      </p:pic>
      <p:pic>
        <p:nvPicPr>
          <p:cNvPr id="29" name="Picture 4" descr="C:\Documents and Settings\Marie Girolamo\My Documents\brainstorm.bmp"/>
          <p:cNvPicPr>
            <a:picLocks noChangeAspect="1" noChangeArrowheads="1"/>
          </p:cNvPicPr>
          <p:nvPr/>
        </p:nvPicPr>
        <p:blipFill>
          <a:blip r:embed="rId4"/>
          <a:srcRect/>
          <a:stretch>
            <a:fillRect/>
          </a:stretch>
        </p:blipFill>
        <p:spPr bwMode="auto">
          <a:xfrm>
            <a:off x="1219200" y="1905000"/>
            <a:ext cx="4462842" cy="3657600"/>
          </a:xfrm>
          <a:prstGeom prst="rect">
            <a:avLst/>
          </a:prstGeom>
          <a:noFill/>
        </p:spPr>
      </p:pic>
      <p:sp>
        <p:nvSpPr>
          <p:cNvPr id="32" name="Text Box 77"/>
          <p:cNvSpPr txBox="1">
            <a:spLocks noChangeArrowheads="1"/>
          </p:cNvSpPr>
          <p:nvPr/>
        </p:nvSpPr>
        <p:spPr bwMode="auto">
          <a:xfrm>
            <a:off x="304800" y="1066801"/>
            <a:ext cx="6096000"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smtClean="0"/>
              <a:t>There are several computer programs that allow you to create an outline in ‘bubble’ form. This format is called </a:t>
            </a:r>
            <a:r>
              <a:rPr lang="en-US" sz="1600" u="sng" dirty="0" smtClean="0"/>
              <a:t>a graphic organizer </a:t>
            </a:r>
            <a:r>
              <a:rPr lang="en-US" sz="1600" dirty="0" smtClean="0"/>
              <a:t>or </a:t>
            </a:r>
            <a:r>
              <a:rPr lang="en-US" sz="1600" u="sng" dirty="0" smtClean="0"/>
              <a:t>conceptual map. </a:t>
            </a:r>
          </a:p>
        </p:txBody>
      </p:sp>
      <p:sp>
        <p:nvSpPr>
          <p:cNvPr id="33" name="Text Box 77"/>
          <p:cNvSpPr txBox="1">
            <a:spLocks noChangeArrowheads="1"/>
          </p:cNvSpPr>
          <p:nvPr/>
        </p:nvSpPr>
        <p:spPr bwMode="auto">
          <a:xfrm>
            <a:off x="381000" y="7239003"/>
            <a:ext cx="6096000" cy="132343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smtClean="0"/>
              <a:t>Again, before you begin (in the planning), make sure you have a clear idea of what your teacher is requiring for your outline – will he or she accept a graphic organizer as an outline, or must I have my outline in a word processing format? </a:t>
            </a:r>
            <a:r>
              <a:rPr lang="en-US" sz="1600" i="1" dirty="0" smtClean="0"/>
              <a:t>(For the accepted word processing format, see the example on page 11.)</a:t>
            </a:r>
            <a:endParaRPr lang="en-US" sz="1600" i="1" dirty="0"/>
          </a:p>
        </p:txBody>
      </p:sp>
      <p:sp>
        <p:nvSpPr>
          <p:cNvPr id="36" name="Rectangle 35"/>
          <p:cNvSpPr/>
          <p:nvPr/>
        </p:nvSpPr>
        <p:spPr>
          <a:xfrm>
            <a:off x="342900" y="6092787"/>
            <a:ext cx="6172200" cy="1077218"/>
          </a:xfrm>
          <a:prstGeom prst="rect">
            <a:avLst/>
          </a:prstGeom>
        </p:spPr>
        <p:txBody>
          <a:bodyPr wrap="square">
            <a:spAutoFit/>
          </a:bodyPr>
          <a:lstStyle/>
          <a:p>
            <a:pPr>
              <a:spcBef>
                <a:spcPct val="50000"/>
              </a:spcBef>
            </a:pPr>
            <a:r>
              <a:rPr lang="en-US" sz="1600" dirty="0" smtClean="0"/>
              <a:t>The graphic program used at Ridgefield Academy is Inspiration. Inspiration will allow you to set up this type of outline </a:t>
            </a:r>
            <a:r>
              <a:rPr lang="en-US" sz="1600" u="sng" dirty="0" smtClean="0"/>
              <a:t>and</a:t>
            </a:r>
            <a:r>
              <a:rPr lang="en-US" sz="1600" dirty="0" smtClean="0"/>
              <a:t> the program will also let you see your graphic outline in number format, like a word processing program. </a:t>
            </a:r>
            <a:endParaRPr lang="en-US" sz="16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2906</TotalTime>
  <Words>3753</Words>
  <Application>Microsoft Macintosh PowerPoint</Application>
  <PresentationFormat>Letter Paper (8.5x11 in)</PresentationFormat>
  <Paragraphs>595</Paragraphs>
  <Slides>32</Slides>
  <Notes>2</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32</vt:i4>
      </vt:variant>
    </vt:vector>
  </HeadingPairs>
  <TitlesOfParts>
    <vt:vector size="35" baseType="lpstr">
      <vt:lpstr>Default Design</vt:lpstr>
      <vt:lpstr>Document1!OLE_LINK1</vt:lpstr>
      <vt:lpstr>Macintosh HD:Users:faculty:Desktop:Research handbook:outline example.docx!OLE_LINK1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MGirolamo Girolamo</cp:lastModifiedBy>
  <cp:revision>217</cp:revision>
  <cp:lastPrinted>2012-10-24T19:28:25Z</cp:lastPrinted>
  <dcterms:created xsi:type="dcterms:W3CDTF">2012-04-13T16:36:53Z</dcterms:created>
  <dcterms:modified xsi:type="dcterms:W3CDTF">2012-10-24T19:37:22Z</dcterms:modified>
</cp:coreProperties>
</file>